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19"/>
  </p:notesMasterIdLst>
  <p:sldIdLst>
    <p:sldId id="364" r:id="rId2"/>
    <p:sldId id="422" r:id="rId3"/>
    <p:sldId id="418" r:id="rId4"/>
    <p:sldId id="316" r:id="rId5"/>
    <p:sldId id="261" r:id="rId6"/>
    <p:sldId id="258" r:id="rId7"/>
    <p:sldId id="317" r:id="rId8"/>
    <p:sldId id="420" r:id="rId9"/>
    <p:sldId id="399" r:id="rId10"/>
    <p:sldId id="419" r:id="rId11"/>
    <p:sldId id="377" r:id="rId12"/>
    <p:sldId id="376" r:id="rId13"/>
    <p:sldId id="375" r:id="rId14"/>
    <p:sldId id="394" r:id="rId15"/>
    <p:sldId id="395" r:id="rId16"/>
    <p:sldId id="315" r:id="rId17"/>
    <p:sldId id="421"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my Jackson" initials="AJ" lastIdx="44" clrIdx="0">
    <p:extLst>
      <p:ext uri="{19B8F6BF-5375-455C-9EA6-DF929625EA0E}">
        <p15:presenceInfo xmlns:p15="http://schemas.microsoft.com/office/powerpoint/2012/main" userId="S::Amy.Jackson@phe.gov.uk::77aedddc-d875-4e79-9e3a-73755385c3b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17E62"/>
    <a:srgbClr val="E7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08" autoAdjust="0"/>
    <p:restoredTop sz="86385" autoAdjust="0"/>
  </p:normalViewPr>
  <p:slideViewPr>
    <p:cSldViewPr snapToGrid="0">
      <p:cViewPr varScale="1">
        <p:scale>
          <a:sx n="54" d="100"/>
          <a:sy n="54" d="100"/>
        </p:scale>
        <p:origin x="272" y="5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9F65F3-53B8-4694-B59A-8D4EBCE9D70A}"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GB"/>
        </a:p>
      </dgm:t>
    </dgm:pt>
    <dgm:pt modelId="{3A0C72F3-D0F2-49D9-A832-5C28ACEF1313}">
      <dgm:prSet phldrT="[Text]" custT="1"/>
      <dgm:spPr>
        <a:solidFill>
          <a:schemeClr val="accent2"/>
        </a:solidFill>
        <a:ln w="28575">
          <a:solidFill>
            <a:schemeClr val="accent2"/>
          </a:solidFill>
        </a:ln>
      </dgm:spPr>
      <dgm:t>
        <a:bodyPr/>
        <a:lstStyle/>
        <a:p>
          <a:r>
            <a:rPr lang="en-GB" sz="1200" dirty="0">
              <a:solidFill>
                <a:schemeClr val="tx1"/>
              </a:solidFill>
              <a:latin typeface="Raleway" pitchFamily="2" charset="0"/>
              <a:cs typeface="Arial" panose="020B0604020202020204" pitchFamily="34" charset="0"/>
            </a:rPr>
            <a:t>EYFS</a:t>
          </a:r>
        </a:p>
      </dgm:t>
      <dgm:extLst>
        <a:ext uri="{E40237B7-FDA0-4F09-8148-C483321AD2D9}">
          <dgm14:cNvPr xmlns:dgm14="http://schemas.microsoft.com/office/drawing/2010/diagram" id="0" name="" descr="EYFS"/>
        </a:ext>
      </dgm:extLst>
    </dgm:pt>
    <dgm:pt modelId="{F13C1DB3-6E78-410B-8328-BB21ED8539C6}" type="parTrans" cxnId="{A39B2B46-F3D2-4197-8578-ABEC2168F2B7}">
      <dgm:prSet/>
      <dgm:spPr/>
      <dgm:t>
        <a:bodyPr/>
        <a:lstStyle/>
        <a:p>
          <a:endParaRPr lang="en-GB" sz="1200">
            <a:latin typeface="Arial" panose="020B0604020202020204" pitchFamily="34" charset="0"/>
            <a:cs typeface="Arial" panose="020B0604020202020204" pitchFamily="34" charset="0"/>
          </a:endParaRPr>
        </a:p>
      </dgm:t>
    </dgm:pt>
    <dgm:pt modelId="{7EDBE123-7E3A-433F-90F9-921A4F006789}" type="sibTrans" cxnId="{A39B2B46-F3D2-4197-8578-ABEC2168F2B7}">
      <dgm:prSet/>
      <dgm:spPr/>
      <dgm:t>
        <a:bodyPr/>
        <a:lstStyle/>
        <a:p>
          <a:endParaRPr lang="en-GB" sz="1200">
            <a:latin typeface="Arial" panose="020B0604020202020204" pitchFamily="34" charset="0"/>
            <a:cs typeface="Arial" panose="020B0604020202020204" pitchFamily="34" charset="0"/>
          </a:endParaRPr>
        </a:p>
      </dgm:t>
    </dgm:pt>
    <dgm:pt modelId="{264C6594-06FE-4406-870F-2B64C5E61760}">
      <dgm:prSet phldrT="[Text]" custT="1"/>
      <dgm:spPr>
        <a:ln w="28575">
          <a:solidFill>
            <a:schemeClr val="accent2"/>
          </a:solidFill>
        </a:ln>
      </dgm:spPr>
      <dgm:t>
        <a:bodyPr/>
        <a:lstStyle/>
        <a:p>
          <a:r>
            <a:rPr lang="en-GB" sz="1200" dirty="0">
              <a:latin typeface="Raleway" pitchFamily="2" charset="0"/>
              <a:cs typeface="Arial" panose="020B0604020202020204" pitchFamily="34" charset="0"/>
            </a:rPr>
            <a:t>Learn how to correctly brush their teeth using a toothbrush</a:t>
          </a:r>
        </a:p>
      </dgm:t>
      <dgm:extLst>
        <a:ext uri="{E40237B7-FDA0-4F09-8148-C483321AD2D9}">
          <dgm14:cNvPr xmlns:dgm14="http://schemas.microsoft.com/office/drawing/2010/diagram" id="0" name="" descr="Learn how to correctly brush their teeth using a toothbrush&#10;"/>
        </a:ext>
      </dgm:extLst>
    </dgm:pt>
    <dgm:pt modelId="{07F4E9F9-E900-4DD1-8857-49580C4F400E}" type="parTrans" cxnId="{90CD2913-5859-4B55-947C-56F7B176E14F}">
      <dgm:prSet/>
      <dgm:spPr/>
      <dgm:t>
        <a:bodyPr/>
        <a:lstStyle/>
        <a:p>
          <a:endParaRPr lang="en-GB" sz="1200">
            <a:latin typeface="Arial" panose="020B0604020202020204" pitchFamily="34" charset="0"/>
            <a:cs typeface="Arial" panose="020B0604020202020204" pitchFamily="34" charset="0"/>
          </a:endParaRPr>
        </a:p>
      </dgm:t>
    </dgm:pt>
    <dgm:pt modelId="{5D45B6C1-B08C-4DAB-8A4E-F94E3893FA54}" type="sibTrans" cxnId="{90CD2913-5859-4B55-947C-56F7B176E14F}">
      <dgm:prSet/>
      <dgm:spPr/>
      <dgm:t>
        <a:bodyPr/>
        <a:lstStyle/>
        <a:p>
          <a:endParaRPr lang="en-GB" sz="1200">
            <a:latin typeface="Arial" panose="020B0604020202020204" pitchFamily="34" charset="0"/>
            <a:cs typeface="Arial" panose="020B0604020202020204" pitchFamily="34" charset="0"/>
          </a:endParaRPr>
        </a:p>
      </dgm:t>
    </dgm:pt>
    <dgm:pt modelId="{069EECD1-34F2-420C-9E59-DF171D1D8E9A}">
      <dgm:prSet phldrT="[Text]" custT="1"/>
      <dgm:spPr>
        <a:solidFill>
          <a:schemeClr val="accent3"/>
        </a:solidFill>
        <a:ln w="28575">
          <a:solidFill>
            <a:schemeClr val="accent3"/>
          </a:solidFill>
        </a:ln>
      </dgm:spPr>
      <dgm:t>
        <a:bodyPr/>
        <a:lstStyle/>
        <a:p>
          <a:r>
            <a:rPr lang="en-GB" sz="1200" dirty="0">
              <a:solidFill>
                <a:schemeClr val="tx1"/>
              </a:solidFill>
              <a:latin typeface="Raleway" pitchFamily="2" charset="0"/>
              <a:cs typeface="Arial" panose="020B0604020202020204" pitchFamily="34" charset="0"/>
            </a:rPr>
            <a:t>KS1</a:t>
          </a:r>
        </a:p>
      </dgm:t>
      <dgm:extLst>
        <a:ext uri="{E40237B7-FDA0-4F09-8148-C483321AD2D9}">
          <dgm14:cNvPr xmlns:dgm14="http://schemas.microsoft.com/office/drawing/2010/diagram" id="0" name="" descr="KS1"/>
        </a:ext>
      </dgm:extLst>
    </dgm:pt>
    <dgm:pt modelId="{CC2F3B60-C33C-4059-9089-215E43EED930}" type="parTrans" cxnId="{C3A783C3-94FB-4961-BA0F-C3C511F199FB}">
      <dgm:prSet/>
      <dgm:spPr/>
      <dgm:t>
        <a:bodyPr/>
        <a:lstStyle/>
        <a:p>
          <a:endParaRPr lang="en-GB" sz="1200">
            <a:latin typeface="Arial" panose="020B0604020202020204" pitchFamily="34" charset="0"/>
            <a:cs typeface="Arial" panose="020B0604020202020204" pitchFamily="34" charset="0"/>
          </a:endParaRPr>
        </a:p>
      </dgm:t>
    </dgm:pt>
    <dgm:pt modelId="{A351FBA8-2AAB-4FDF-B1F3-9E085577E8C8}" type="sibTrans" cxnId="{C3A783C3-94FB-4961-BA0F-C3C511F199FB}">
      <dgm:prSet/>
      <dgm:spPr/>
      <dgm:t>
        <a:bodyPr/>
        <a:lstStyle/>
        <a:p>
          <a:endParaRPr lang="en-GB" sz="1200">
            <a:latin typeface="Arial" panose="020B0604020202020204" pitchFamily="34" charset="0"/>
            <a:cs typeface="Arial" panose="020B0604020202020204" pitchFamily="34" charset="0"/>
          </a:endParaRPr>
        </a:p>
      </dgm:t>
    </dgm:pt>
    <dgm:pt modelId="{1096DEB1-4838-48B4-AAAF-5D1BA5F555BE}">
      <dgm:prSet phldrT="[Text]" custT="1"/>
      <dgm:spPr>
        <a:ln w="28575">
          <a:solidFill>
            <a:schemeClr val="accent3"/>
          </a:solidFill>
        </a:ln>
      </dgm:spPr>
      <dgm:t>
        <a:bodyPr/>
        <a:lstStyle/>
        <a:p>
          <a:r>
            <a:rPr lang="en-GB" sz="1200" dirty="0">
              <a:latin typeface="Raleway" pitchFamily="2" charset="0"/>
              <a:cs typeface="Arial" panose="020B0604020202020204" pitchFamily="34" charset="0"/>
            </a:rPr>
            <a:t>Be introduced to the concept of tooth decay and can observe the effect sugar in their diet can have on their tooth enamel</a:t>
          </a:r>
        </a:p>
      </dgm:t>
      <dgm:extLst>
        <a:ext uri="{E40237B7-FDA0-4F09-8148-C483321AD2D9}">
          <dgm14:cNvPr xmlns:dgm14="http://schemas.microsoft.com/office/drawing/2010/diagram" id="0" name="" descr="Be introduced to the concept of tooth decay and can observe the effect sugar in their diet can have on their tooth enamel&#10;"/>
        </a:ext>
      </dgm:extLst>
    </dgm:pt>
    <dgm:pt modelId="{042DE83B-6124-4EE7-AAB1-E1547431D3F5}" type="parTrans" cxnId="{F68E5666-7602-48C8-8636-0094528807BB}">
      <dgm:prSet/>
      <dgm:spPr/>
      <dgm:t>
        <a:bodyPr/>
        <a:lstStyle/>
        <a:p>
          <a:endParaRPr lang="en-GB" sz="1200">
            <a:latin typeface="Arial" panose="020B0604020202020204" pitchFamily="34" charset="0"/>
            <a:cs typeface="Arial" panose="020B0604020202020204" pitchFamily="34" charset="0"/>
          </a:endParaRPr>
        </a:p>
      </dgm:t>
    </dgm:pt>
    <dgm:pt modelId="{61CCD5AC-0A19-410F-8A2F-E3CC36E10C16}" type="sibTrans" cxnId="{F68E5666-7602-48C8-8636-0094528807BB}">
      <dgm:prSet/>
      <dgm:spPr/>
      <dgm:t>
        <a:bodyPr/>
        <a:lstStyle/>
        <a:p>
          <a:endParaRPr lang="en-GB" sz="1200">
            <a:latin typeface="Arial" panose="020B0604020202020204" pitchFamily="34" charset="0"/>
            <a:cs typeface="Arial" panose="020B0604020202020204" pitchFamily="34" charset="0"/>
          </a:endParaRPr>
        </a:p>
      </dgm:t>
    </dgm:pt>
    <dgm:pt modelId="{6FDAF192-D219-4021-AFBF-4E14FE75F9C3}">
      <dgm:prSet phldrT="[Text]" custT="1"/>
      <dgm:spPr>
        <a:solidFill>
          <a:srgbClr val="117E62"/>
        </a:solidFill>
        <a:ln w="28575">
          <a:solidFill>
            <a:srgbClr val="117E62"/>
          </a:solidFill>
        </a:ln>
      </dgm:spPr>
      <dgm:t>
        <a:bodyPr/>
        <a:lstStyle/>
        <a:p>
          <a:r>
            <a:rPr lang="en-GB" sz="1200" dirty="0">
              <a:latin typeface="Raleway" pitchFamily="2" charset="0"/>
              <a:cs typeface="Arial" panose="020B0604020202020204" pitchFamily="34" charset="0"/>
            </a:rPr>
            <a:t>KS2</a:t>
          </a:r>
        </a:p>
      </dgm:t>
      <dgm:extLst>
        <a:ext uri="{E40237B7-FDA0-4F09-8148-C483321AD2D9}">
          <dgm14:cNvPr xmlns:dgm14="http://schemas.microsoft.com/office/drawing/2010/diagram" id="0" name="" descr="KS2"/>
        </a:ext>
      </dgm:extLst>
    </dgm:pt>
    <dgm:pt modelId="{FF9771A0-2863-479E-A21B-FB7BDB1AEC0F}" type="parTrans" cxnId="{7690330E-D31A-4A2D-8622-279604EE7887}">
      <dgm:prSet/>
      <dgm:spPr/>
      <dgm:t>
        <a:bodyPr/>
        <a:lstStyle/>
        <a:p>
          <a:endParaRPr lang="en-GB" sz="1200">
            <a:latin typeface="Arial" panose="020B0604020202020204" pitchFamily="34" charset="0"/>
            <a:cs typeface="Arial" panose="020B0604020202020204" pitchFamily="34" charset="0"/>
          </a:endParaRPr>
        </a:p>
      </dgm:t>
    </dgm:pt>
    <dgm:pt modelId="{506909BC-8807-4510-92EC-73EBD5499D9B}" type="sibTrans" cxnId="{7690330E-D31A-4A2D-8622-279604EE7887}">
      <dgm:prSet/>
      <dgm:spPr/>
      <dgm:t>
        <a:bodyPr/>
        <a:lstStyle/>
        <a:p>
          <a:endParaRPr lang="en-GB" sz="1200">
            <a:latin typeface="Arial" panose="020B0604020202020204" pitchFamily="34" charset="0"/>
            <a:cs typeface="Arial" panose="020B0604020202020204" pitchFamily="34" charset="0"/>
          </a:endParaRPr>
        </a:p>
      </dgm:t>
    </dgm:pt>
    <dgm:pt modelId="{983B6318-6586-4C2B-9CAE-3EC6194D154D}">
      <dgm:prSet phldrT="[Text]" custT="1"/>
      <dgm:spPr>
        <a:ln w="19050">
          <a:solidFill>
            <a:srgbClr val="117E62"/>
          </a:solidFill>
        </a:ln>
      </dgm:spPr>
      <dgm:t>
        <a:bodyPr/>
        <a:lstStyle/>
        <a:p>
          <a:r>
            <a:rPr lang="en-GB" sz="1200" dirty="0">
              <a:latin typeface="Raleway" pitchFamily="2" charset="0"/>
              <a:cs typeface="Arial" panose="020B0604020202020204" pitchFamily="34" charset="0"/>
            </a:rPr>
            <a:t>Explore how a diet high in sugar can affect their oral health and why regular teeth brushing is so important to reduce the build-up of plaque, which can lead to tooth infections</a:t>
          </a:r>
        </a:p>
      </dgm:t>
      <dgm:extLst>
        <a:ext uri="{E40237B7-FDA0-4F09-8148-C483321AD2D9}">
          <dgm14:cNvPr xmlns:dgm14="http://schemas.microsoft.com/office/drawing/2010/diagram" id="0" name="" descr="Explore how a diet high in sugar can affect their oral health and why regular teeth brushing is so important to reduce the build-up of plaque, which can lead to tooth infections&#10;"/>
        </a:ext>
      </dgm:extLst>
    </dgm:pt>
    <dgm:pt modelId="{57C81DC0-DBB7-443B-AB6D-F919285AA873}" type="parTrans" cxnId="{63DBD5BC-1E17-447A-9FBF-8CE3C63C63A6}">
      <dgm:prSet/>
      <dgm:spPr/>
      <dgm:t>
        <a:bodyPr/>
        <a:lstStyle/>
        <a:p>
          <a:endParaRPr lang="en-GB" sz="1200">
            <a:latin typeface="Arial" panose="020B0604020202020204" pitchFamily="34" charset="0"/>
            <a:cs typeface="Arial" panose="020B0604020202020204" pitchFamily="34" charset="0"/>
          </a:endParaRPr>
        </a:p>
      </dgm:t>
    </dgm:pt>
    <dgm:pt modelId="{E19D6336-FD15-4CA1-9268-8DBC50584B03}" type="sibTrans" cxnId="{63DBD5BC-1E17-447A-9FBF-8CE3C63C63A6}">
      <dgm:prSet/>
      <dgm:spPr/>
      <dgm:t>
        <a:bodyPr/>
        <a:lstStyle/>
        <a:p>
          <a:endParaRPr lang="en-GB" sz="1200">
            <a:latin typeface="Arial" panose="020B0604020202020204" pitchFamily="34" charset="0"/>
            <a:cs typeface="Arial" panose="020B0604020202020204" pitchFamily="34" charset="0"/>
          </a:endParaRPr>
        </a:p>
      </dgm:t>
    </dgm:pt>
    <dgm:pt modelId="{AC4A31A0-AC19-430F-AA8B-DD0AA200246A}" type="pres">
      <dgm:prSet presAssocID="{3F9F65F3-53B8-4694-B59A-8D4EBCE9D70A}" presName="linearFlow" presStyleCnt="0">
        <dgm:presLayoutVars>
          <dgm:dir/>
          <dgm:animLvl val="lvl"/>
          <dgm:resizeHandles val="exact"/>
        </dgm:presLayoutVars>
      </dgm:prSet>
      <dgm:spPr/>
    </dgm:pt>
    <dgm:pt modelId="{5BEA0459-E9A1-43FE-9279-3E302B120D57}" type="pres">
      <dgm:prSet presAssocID="{3A0C72F3-D0F2-49D9-A832-5C28ACEF1313}" presName="composite" presStyleCnt="0"/>
      <dgm:spPr/>
    </dgm:pt>
    <dgm:pt modelId="{CCD66AFF-861A-40CC-A02D-21165CFFD6A2}" type="pres">
      <dgm:prSet presAssocID="{3A0C72F3-D0F2-49D9-A832-5C28ACEF1313}" presName="parentText" presStyleLbl="alignNode1" presStyleIdx="0" presStyleCnt="3">
        <dgm:presLayoutVars>
          <dgm:chMax val="1"/>
          <dgm:bulletEnabled val="1"/>
        </dgm:presLayoutVars>
      </dgm:prSet>
      <dgm:spPr/>
    </dgm:pt>
    <dgm:pt modelId="{D4316B5A-DCF7-40F2-AF10-779CE392A3B2}" type="pres">
      <dgm:prSet presAssocID="{3A0C72F3-D0F2-49D9-A832-5C28ACEF1313}" presName="descendantText" presStyleLbl="alignAcc1" presStyleIdx="0" presStyleCnt="3">
        <dgm:presLayoutVars>
          <dgm:bulletEnabled val="1"/>
        </dgm:presLayoutVars>
      </dgm:prSet>
      <dgm:spPr/>
    </dgm:pt>
    <dgm:pt modelId="{A7EEEE8D-B02F-425C-B385-1423EA7C6BCD}" type="pres">
      <dgm:prSet presAssocID="{7EDBE123-7E3A-433F-90F9-921A4F006789}" presName="sp" presStyleCnt="0"/>
      <dgm:spPr/>
    </dgm:pt>
    <dgm:pt modelId="{6D3CFDF1-18C8-442E-8626-B1599D21EC13}" type="pres">
      <dgm:prSet presAssocID="{069EECD1-34F2-420C-9E59-DF171D1D8E9A}" presName="composite" presStyleCnt="0"/>
      <dgm:spPr/>
    </dgm:pt>
    <dgm:pt modelId="{3320E2A2-34E5-435F-82EC-29AB45296132}" type="pres">
      <dgm:prSet presAssocID="{069EECD1-34F2-420C-9E59-DF171D1D8E9A}" presName="parentText" presStyleLbl="alignNode1" presStyleIdx="1" presStyleCnt="3">
        <dgm:presLayoutVars>
          <dgm:chMax val="1"/>
          <dgm:bulletEnabled val="1"/>
        </dgm:presLayoutVars>
      </dgm:prSet>
      <dgm:spPr/>
    </dgm:pt>
    <dgm:pt modelId="{4DBA3980-2605-427E-B4B9-64B001B2C475}" type="pres">
      <dgm:prSet presAssocID="{069EECD1-34F2-420C-9E59-DF171D1D8E9A}" presName="descendantText" presStyleLbl="alignAcc1" presStyleIdx="1" presStyleCnt="3">
        <dgm:presLayoutVars>
          <dgm:bulletEnabled val="1"/>
        </dgm:presLayoutVars>
      </dgm:prSet>
      <dgm:spPr/>
    </dgm:pt>
    <dgm:pt modelId="{4A30F615-164D-4EF6-A32B-1438CFAF1584}" type="pres">
      <dgm:prSet presAssocID="{A351FBA8-2AAB-4FDF-B1F3-9E085577E8C8}" presName="sp" presStyleCnt="0"/>
      <dgm:spPr/>
    </dgm:pt>
    <dgm:pt modelId="{5FD5527C-5D74-4DF8-917F-589C1C27C22D}" type="pres">
      <dgm:prSet presAssocID="{6FDAF192-D219-4021-AFBF-4E14FE75F9C3}" presName="composite" presStyleCnt="0"/>
      <dgm:spPr/>
    </dgm:pt>
    <dgm:pt modelId="{A03747E2-960B-4A42-B949-C907578E4F80}" type="pres">
      <dgm:prSet presAssocID="{6FDAF192-D219-4021-AFBF-4E14FE75F9C3}" presName="parentText" presStyleLbl="alignNode1" presStyleIdx="2" presStyleCnt="3">
        <dgm:presLayoutVars>
          <dgm:chMax val="1"/>
          <dgm:bulletEnabled val="1"/>
        </dgm:presLayoutVars>
      </dgm:prSet>
      <dgm:spPr/>
    </dgm:pt>
    <dgm:pt modelId="{FC6717FE-0B84-4942-ADF9-0E6B3EFB3BC6}" type="pres">
      <dgm:prSet presAssocID="{6FDAF192-D219-4021-AFBF-4E14FE75F9C3}" presName="descendantText" presStyleLbl="alignAcc1" presStyleIdx="2" presStyleCnt="3">
        <dgm:presLayoutVars>
          <dgm:bulletEnabled val="1"/>
        </dgm:presLayoutVars>
      </dgm:prSet>
      <dgm:spPr/>
    </dgm:pt>
  </dgm:ptLst>
  <dgm:cxnLst>
    <dgm:cxn modelId="{381BED02-4AA8-469A-A2CB-0651B6D8850D}" type="presOf" srcId="{069EECD1-34F2-420C-9E59-DF171D1D8E9A}" destId="{3320E2A2-34E5-435F-82EC-29AB45296132}" srcOrd="0" destOrd="0" presId="urn:microsoft.com/office/officeart/2005/8/layout/chevron2"/>
    <dgm:cxn modelId="{7690330E-D31A-4A2D-8622-279604EE7887}" srcId="{3F9F65F3-53B8-4694-B59A-8D4EBCE9D70A}" destId="{6FDAF192-D219-4021-AFBF-4E14FE75F9C3}" srcOrd="2" destOrd="0" parTransId="{FF9771A0-2863-479E-A21B-FB7BDB1AEC0F}" sibTransId="{506909BC-8807-4510-92EC-73EBD5499D9B}"/>
    <dgm:cxn modelId="{90CD2913-5859-4B55-947C-56F7B176E14F}" srcId="{3A0C72F3-D0F2-49D9-A832-5C28ACEF1313}" destId="{264C6594-06FE-4406-870F-2B64C5E61760}" srcOrd="0" destOrd="0" parTransId="{07F4E9F9-E900-4DD1-8857-49580C4F400E}" sibTransId="{5D45B6C1-B08C-4DAB-8A4E-F94E3893FA54}"/>
    <dgm:cxn modelId="{5B9C281B-C58F-4226-9157-8286B7AFDDAC}" type="presOf" srcId="{264C6594-06FE-4406-870F-2B64C5E61760}" destId="{D4316B5A-DCF7-40F2-AF10-779CE392A3B2}" srcOrd="0" destOrd="0" presId="urn:microsoft.com/office/officeart/2005/8/layout/chevron2"/>
    <dgm:cxn modelId="{B808FC3D-5BAF-4179-90B2-AC25A64D249F}" type="presOf" srcId="{3A0C72F3-D0F2-49D9-A832-5C28ACEF1313}" destId="{CCD66AFF-861A-40CC-A02D-21165CFFD6A2}" srcOrd="0" destOrd="0" presId="urn:microsoft.com/office/officeart/2005/8/layout/chevron2"/>
    <dgm:cxn modelId="{A39B2B46-F3D2-4197-8578-ABEC2168F2B7}" srcId="{3F9F65F3-53B8-4694-B59A-8D4EBCE9D70A}" destId="{3A0C72F3-D0F2-49D9-A832-5C28ACEF1313}" srcOrd="0" destOrd="0" parTransId="{F13C1DB3-6E78-410B-8328-BB21ED8539C6}" sibTransId="{7EDBE123-7E3A-433F-90F9-921A4F006789}"/>
    <dgm:cxn modelId="{F68E5666-7602-48C8-8636-0094528807BB}" srcId="{069EECD1-34F2-420C-9E59-DF171D1D8E9A}" destId="{1096DEB1-4838-48B4-AAAF-5D1BA5F555BE}" srcOrd="0" destOrd="0" parTransId="{042DE83B-6124-4EE7-AAB1-E1547431D3F5}" sibTransId="{61CCD5AC-0A19-410F-8A2F-E3CC36E10C16}"/>
    <dgm:cxn modelId="{AB98FC4B-F8FC-4801-975B-3697DD220795}" type="presOf" srcId="{1096DEB1-4838-48B4-AAAF-5D1BA5F555BE}" destId="{4DBA3980-2605-427E-B4B9-64B001B2C475}" srcOrd="0" destOrd="0" presId="urn:microsoft.com/office/officeart/2005/8/layout/chevron2"/>
    <dgm:cxn modelId="{F1F0E574-D154-4794-AD19-4F3DFBEECD1A}" type="presOf" srcId="{6FDAF192-D219-4021-AFBF-4E14FE75F9C3}" destId="{A03747E2-960B-4A42-B949-C907578E4F80}" srcOrd="0" destOrd="0" presId="urn:microsoft.com/office/officeart/2005/8/layout/chevron2"/>
    <dgm:cxn modelId="{B569C786-CF02-4AB2-8DC2-FA65A652D919}" type="presOf" srcId="{3F9F65F3-53B8-4694-B59A-8D4EBCE9D70A}" destId="{AC4A31A0-AC19-430F-AA8B-DD0AA200246A}" srcOrd="0" destOrd="0" presId="urn:microsoft.com/office/officeart/2005/8/layout/chevron2"/>
    <dgm:cxn modelId="{63DBD5BC-1E17-447A-9FBF-8CE3C63C63A6}" srcId="{6FDAF192-D219-4021-AFBF-4E14FE75F9C3}" destId="{983B6318-6586-4C2B-9CAE-3EC6194D154D}" srcOrd="0" destOrd="0" parTransId="{57C81DC0-DBB7-443B-AB6D-F919285AA873}" sibTransId="{E19D6336-FD15-4CA1-9268-8DBC50584B03}"/>
    <dgm:cxn modelId="{C3A783C3-94FB-4961-BA0F-C3C511F199FB}" srcId="{3F9F65F3-53B8-4694-B59A-8D4EBCE9D70A}" destId="{069EECD1-34F2-420C-9E59-DF171D1D8E9A}" srcOrd="1" destOrd="0" parTransId="{CC2F3B60-C33C-4059-9089-215E43EED930}" sibTransId="{A351FBA8-2AAB-4FDF-B1F3-9E085577E8C8}"/>
    <dgm:cxn modelId="{ACA941E4-1638-498A-B93A-976912B9D74B}" type="presOf" srcId="{983B6318-6586-4C2B-9CAE-3EC6194D154D}" destId="{FC6717FE-0B84-4942-ADF9-0E6B3EFB3BC6}" srcOrd="0" destOrd="0" presId="urn:microsoft.com/office/officeart/2005/8/layout/chevron2"/>
    <dgm:cxn modelId="{9C2E7FFD-D49A-4477-86B2-C618E63A3390}" type="presParOf" srcId="{AC4A31A0-AC19-430F-AA8B-DD0AA200246A}" destId="{5BEA0459-E9A1-43FE-9279-3E302B120D57}" srcOrd="0" destOrd="0" presId="urn:microsoft.com/office/officeart/2005/8/layout/chevron2"/>
    <dgm:cxn modelId="{85454B29-8588-49FC-A909-458122C17BBE}" type="presParOf" srcId="{5BEA0459-E9A1-43FE-9279-3E302B120D57}" destId="{CCD66AFF-861A-40CC-A02D-21165CFFD6A2}" srcOrd="0" destOrd="0" presId="urn:microsoft.com/office/officeart/2005/8/layout/chevron2"/>
    <dgm:cxn modelId="{D0CC1838-5553-43DC-9AFE-F1F097C34E3F}" type="presParOf" srcId="{5BEA0459-E9A1-43FE-9279-3E302B120D57}" destId="{D4316B5A-DCF7-40F2-AF10-779CE392A3B2}" srcOrd="1" destOrd="0" presId="urn:microsoft.com/office/officeart/2005/8/layout/chevron2"/>
    <dgm:cxn modelId="{34E2FC31-49CC-4965-8827-1EE4101889F7}" type="presParOf" srcId="{AC4A31A0-AC19-430F-AA8B-DD0AA200246A}" destId="{A7EEEE8D-B02F-425C-B385-1423EA7C6BCD}" srcOrd="1" destOrd="0" presId="urn:microsoft.com/office/officeart/2005/8/layout/chevron2"/>
    <dgm:cxn modelId="{0F8D9849-6399-4861-8E72-C375380555AC}" type="presParOf" srcId="{AC4A31A0-AC19-430F-AA8B-DD0AA200246A}" destId="{6D3CFDF1-18C8-442E-8626-B1599D21EC13}" srcOrd="2" destOrd="0" presId="urn:microsoft.com/office/officeart/2005/8/layout/chevron2"/>
    <dgm:cxn modelId="{98CF0ADE-EE54-48EF-8DD8-0793E61215E5}" type="presParOf" srcId="{6D3CFDF1-18C8-442E-8626-B1599D21EC13}" destId="{3320E2A2-34E5-435F-82EC-29AB45296132}" srcOrd="0" destOrd="0" presId="urn:microsoft.com/office/officeart/2005/8/layout/chevron2"/>
    <dgm:cxn modelId="{C5DE2829-F107-4B98-B99A-93D041053B60}" type="presParOf" srcId="{6D3CFDF1-18C8-442E-8626-B1599D21EC13}" destId="{4DBA3980-2605-427E-B4B9-64B001B2C475}" srcOrd="1" destOrd="0" presId="urn:microsoft.com/office/officeart/2005/8/layout/chevron2"/>
    <dgm:cxn modelId="{6B1C1D23-CFF2-4996-AABD-AD94F2C218E6}" type="presParOf" srcId="{AC4A31A0-AC19-430F-AA8B-DD0AA200246A}" destId="{4A30F615-164D-4EF6-A32B-1438CFAF1584}" srcOrd="3" destOrd="0" presId="urn:microsoft.com/office/officeart/2005/8/layout/chevron2"/>
    <dgm:cxn modelId="{3260EE4E-B53B-4714-BC80-D5D16B1A3ED8}" type="presParOf" srcId="{AC4A31A0-AC19-430F-AA8B-DD0AA200246A}" destId="{5FD5527C-5D74-4DF8-917F-589C1C27C22D}" srcOrd="4" destOrd="0" presId="urn:microsoft.com/office/officeart/2005/8/layout/chevron2"/>
    <dgm:cxn modelId="{7B7EEC97-8E48-43EB-8D41-228F3CA2B096}" type="presParOf" srcId="{5FD5527C-5D74-4DF8-917F-589C1C27C22D}" destId="{A03747E2-960B-4A42-B949-C907578E4F80}" srcOrd="0" destOrd="0" presId="urn:microsoft.com/office/officeart/2005/8/layout/chevron2"/>
    <dgm:cxn modelId="{E7F65230-1036-4413-B8DD-6741D89AF105}" type="presParOf" srcId="{5FD5527C-5D74-4DF8-917F-589C1C27C22D}" destId="{FC6717FE-0B84-4942-ADF9-0E6B3EFB3BC6}"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D66AFF-861A-40CC-A02D-21165CFFD6A2}">
      <dsp:nvSpPr>
        <dsp:cNvPr id="0" name=""/>
        <dsp:cNvSpPr/>
      </dsp:nvSpPr>
      <dsp:spPr>
        <a:xfrm rot="5400000">
          <a:off x="-192901" y="193387"/>
          <a:ext cx="1286012" cy="900208"/>
        </a:xfrm>
        <a:prstGeom prst="chevron">
          <a:avLst/>
        </a:prstGeom>
        <a:solidFill>
          <a:schemeClr val="accent2"/>
        </a:solidFill>
        <a:ln w="28575"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chemeClr val="tx1"/>
              </a:solidFill>
              <a:latin typeface="Raleway" pitchFamily="2" charset="0"/>
              <a:cs typeface="Arial" panose="020B0604020202020204" pitchFamily="34" charset="0"/>
            </a:rPr>
            <a:t>EYFS</a:t>
          </a:r>
        </a:p>
      </dsp:txBody>
      <dsp:txXfrm rot="-5400000">
        <a:off x="1" y="450589"/>
        <a:ext cx="900208" cy="385804"/>
      </dsp:txXfrm>
    </dsp:sp>
    <dsp:sp modelId="{D4316B5A-DCF7-40F2-AF10-779CE392A3B2}">
      <dsp:nvSpPr>
        <dsp:cNvPr id="0" name=""/>
        <dsp:cNvSpPr/>
      </dsp:nvSpPr>
      <dsp:spPr>
        <a:xfrm rot="5400000">
          <a:off x="2966736" y="-2066041"/>
          <a:ext cx="835908" cy="4968963"/>
        </a:xfrm>
        <a:prstGeom prst="round2SameRect">
          <a:avLst/>
        </a:prstGeom>
        <a:solidFill>
          <a:schemeClr val="lt1">
            <a:alpha val="90000"/>
            <a:hueOff val="0"/>
            <a:satOff val="0"/>
            <a:lumOff val="0"/>
            <a:alphaOff val="0"/>
          </a:schemeClr>
        </a:solidFill>
        <a:ln w="28575"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GB" sz="1200" kern="1200" dirty="0">
              <a:latin typeface="Raleway" pitchFamily="2" charset="0"/>
              <a:cs typeface="Arial" panose="020B0604020202020204" pitchFamily="34" charset="0"/>
            </a:rPr>
            <a:t>Learn how to correctly brush their teeth using a toothbrush</a:t>
          </a:r>
        </a:p>
      </dsp:txBody>
      <dsp:txXfrm rot="-5400000">
        <a:off x="900209" y="41292"/>
        <a:ext cx="4928157" cy="754296"/>
      </dsp:txXfrm>
    </dsp:sp>
    <dsp:sp modelId="{3320E2A2-34E5-435F-82EC-29AB45296132}">
      <dsp:nvSpPr>
        <dsp:cNvPr id="0" name=""/>
        <dsp:cNvSpPr/>
      </dsp:nvSpPr>
      <dsp:spPr>
        <a:xfrm rot="5400000">
          <a:off x="-192901" y="1280351"/>
          <a:ext cx="1286012" cy="900208"/>
        </a:xfrm>
        <a:prstGeom prst="chevron">
          <a:avLst/>
        </a:prstGeom>
        <a:solidFill>
          <a:schemeClr val="accent3"/>
        </a:solidFill>
        <a:ln w="28575"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chemeClr val="tx1"/>
              </a:solidFill>
              <a:latin typeface="Raleway" pitchFamily="2" charset="0"/>
              <a:cs typeface="Arial" panose="020B0604020202020204" pitchFamily="34" charset="0"/>
            </a:rPr>
            <a:t>KS1</a:t>
          </a:r>
        </a:p>
      </dsp:txBody>
      <dsp:txXfrm rot="-5400000">
        <a:off x="1" y="1537553"/>
        <a:ext cx="900208" cy="385804"/>
      </dsp:txXfrm>
    </dsp:sp>
    <dsp:sp modelId="{4DBA3980-2605-427E-B4B9-64B001B2C475}">
      <dsp:nvSpPr>
        <dsp:cNvPr id="0" name=""/>
        <dsp:cNvSpPr/>
      </dsp:nvSpPr>
      <dsp:spPr>
        <a:xfrm rot="5400000">
          <a:off x="2966736" y="-979077"/>
          <a:ext cx="835908" cy="4968963"/>
        </a:xfrm>
        <a:prstGeom prst="round2SameRect">
          <a:avLst/>
        </a:prstGeom>
        <a:solidFill>
          <a:schemeClr val="lt1">
            <a:alpha val="90000"/>
            <a:hueOff val="0"/>
            <a:satOff val="0"/>
            <a:lumOff val="0"/>
            <a:alphaOff val="0"/>
          </a:schemeClr>
        </a:solidFill>
        <a:ln w="28575"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GB" sz="1200" kern="1200" dirty="0">
              <a:latin typeface="Raleway" pitchFamily="2" charset="0"/>
              <a:cs typeface="Arial" panose="020B0604020202020204" pitchFamily="34" charset="0"/>
            </a:rPr>
            <a:t>Be introduced to the concept of tooth decay and can observe the effect sugar in their diet can have on their tooth enamel</a:t>
          </a:r>
        </a:p>
      </dsp:txBody>
      <dsp:txXfrm rot="-5400000">
        <a:off x="900209" y="1128256"/>
        <a:ext cx="4928157" cy="754296"/>
      </dsp:txXfrm>
    </dsp:sp>
    <dsp:sp modelId="{A03747E2-960B-4A42-B949-C907578E4F80}">
      <dsp:nvSpPr>
        <dsp:cNvPr id="0" name=""/>
        <dsp:cNvSpPr/>
      </dsp:nvSpPr>
      <dsp:spPr>
        <a:xfrm rot="5400000">
          <a:off x="-192901" y="2367315"/>
          <a:ext cx="1286012" cy="900208"/>
        </a:xfrm>
        <a:prstGeom prst="chevron">
          <a:avLst/>
        </a:prstGeom>
        <a:solidFill>
          <a:srgbClr val="117E62"/>
        </a:solidFill>
        <a:ln w="28575" cap="flat" cmpd="sng" algn="ctr">
          <a:solidFill>
            <a:srgbClr val="117E6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latin typeface="Raleway" pitchFamily="2" charset="0"/>
              <a:cs typeface="Arial" panose="020B0604020202020204" pitchFamily="34" charset="0"/>
            </a:rPr>
            <a:t>KS2</a:t>
          </a:r>
        </a:p>
      </dsp:txBody>
      <dsp:txXfrm rot="-5400000">
        <a:off x="1" y="2624517"/>
        <a:ext cx="900208" cy="385804"/>
      </dsp:txXfrm>
    </dsp:sp>
    <dsp:sp modelId="{FC6717FE-0B84-4942-ADF9-0E6B3EFB3BC6}">
      <dsp:nvSpPr>
        <dsp:cNvPr id="0" name=""/>
        <dsp:cNvSpPr/>
      </dsp:nvSpPr>
      <dsp:spPr>
        <a:xfrm rot="5400000">
          <a:off x="2966736" y="107885"/>
          <a:ext cx="835908" cy="4968963"/>
        </a:xfrm>
        <a:prstGeom prst="round2SameRect">
          <a:avLst/>
        </a:prstGeom>
        <a:solidFill>
          <a:schemeClr val="lt1">
            <a:alpha val="90000"/>
            <a:hueOff val="0"/>
            <a:satOff val="0"/>
            <a:lumOff val="0"/>
            <a:alphaOff val="0"/>
          </a:schemeClr>
        </a:solidFill>
        <a:ln w="19050" cap="flat" cmpd="sng" algn="ctr">
          <a:solidFill>
            <a:srgbClr val="117E6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GB" sz="1200" kern="1200" dirty="0">
              <a:latin typeface="Raleway" pitchFamily="2" charset="0"/>
              <a:cs typeface="Arial" panose="020B0604020202020204" pitchFamily="34" charset="0"/>
            </a:rPr>
            <a:t>Explore how a diet high in sugar can affect their oral health and why regular teeth brushing is so important to reduce the build-up of plaque, which can lead to tooth infections</a:t>
          </a:r>
        </a:p>
      </dsp:txBody>
      <dsp:txXfrm rot="-5400000">
        <a:off x="900209" y="2215218"/>
        <a:ext cx="4928157" cy="754296"/>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DB32DF-27E9-4811-ACEE-1E20144A93BD}" type="datetimeFigureOut">
              <a:rPr lang="en-GB" smtClean="0"/>
              <a:t>26/08/2022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C84279-AD97-4AFE-A0B9-1F3977E42D42}" type="slidenum">
              <a:rPr lang="en-GB" smtClean="0"/>
              <a:t>‹#›</a:t>
            </a:fld>
            <a:endParaRPr lang="en-GB"/>
          </a:p>
        </p:txBody>
      </p:sp>
    </p:spTree>
    <p:extLst>
      <p:ext uri="{BB962C8B-B14F-4D97-AF65-F5344CB8AC3E}">
        <p14:creationId xmlns:p14="http://schemas.microsoft.com/office/powerpoint/2010/main" val="12922178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nhs.uk/conditions/fluoride/"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Hand hygiene is introduced in early years and is covered at every key stage up to KS4</a:t>
            </a:r>
          </a:p>
        </p:txBody>
      </p:sp>
      <p:sp>
        <p:nvSpPr>
          <p:cNvPr id="4" name="Slide Number Placeholder 3"/>
          <p:cNvSpPr>
            <a:spLocks noGrp="1"/>
          </p:cNvSpPr>
          <p:nvPr>
            <p:ph type="sldNum" sz="quarter" idx="5"/>
          </p:nvPr>
        </p:nvSpPr>
        <p:spPr/>
        <p:txBody>
          <a:bodyPr/>
          <a:lstStyle/>
          <a:p>
            <a:fld id="{BA6D4A31-55A7-4051-AA64-A1B245ADC45F}" type="slidenum">
              <a:rPr lang="en-GB" smtClean="0"/>
              <a:t>2</a:t>
            </a:fld>
            <a:endParaRPr lang="en-GB"/>
          </a:p>
        </p:txBody>
      </p:sp>
    </p:spTree>
    <p:extLst>
      <p:ext uri="{BB962C8B-B14F-4D97-AF65-F5344CB8AC3E}">
        <p14:creationId xmlns:p14="http://schemas.microsoft.com/office/powerpoint/2010/main" val="1858007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Prompt for discussion around:</a:t>
            </a:r>
          </a:p>
          <a:p>
            <a:r>
              <a:rPr lang="en-GB" sz="1800" dirty="0">
                <a:effectLst/>
                <a:latin typeface="Segoe UI" panose="020B0502040204020203" pitchFamily="34" charset="0"/>
              </a:rPr>
              <a:t>Encourage participants to move from challenges to solutions, have a few answers to some of the challenges you think might come up (e.g. electric v manual toothbrush)</a:t>
            </a:r>
            <a:endParaRPr lang="en-GB" sz="1800" dirty="0">
              <a:effectLst/>
              <a:latin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096381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7025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 – we have 32 adult teeth!</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Bacteria can grow on teeth, clumping together to form a sticky substance called dental plaque. You will see this in your own mouth as a creamy line around your teeth or sometimes feel it as a furry layer with your tongue. </a:t>
            </a:r>
          </a:p>
          <a:p>
            <a:r>
              <a:rPr lang="en-GB" sz="1200" b="0" i="0" u="none" strike="noStrike" kern="1200" baseline="0" dirty="0">
                <a:solidFill>
                  <a:schemeClr val="tx1"/>
                </a:solidFill>
                <a:latin typeface="+mn-lt"/>
                <a:ea typeface="+mn-ea"/>
                <a:cs typeface="+mn-cs"/>
              </a:rPr>
              <a:t>If plaque is not brushed away regularly or there is a high frequency of sugar in the diet, the bacteria within the plaque can lead to </a:t>
            </a:r>
            <a:r>
              <a:rPr lang="en-GB" sz="1200" b="1" i="0" u="none" strike="noStrike" kern="1200" baseline="0" dirty="0">
                <a:solidFill>
                  <a:schemeClr val="tx1"/>
                </a:solidFill>
                <a:latin typeface="+mn-lt"/>
                <a:ea typeface="+mn-ea"/>
                <a:cs typeface="+mn-cs"/>
              </a:rPr>
              <a:t>tooth decay (caries)</a:t>
            </a:r>
            <a:r>
              <a:rPr lang="en-GB" sz="1200" b="0" i="0" u="none" strike="noStrike" kern="1200" baseline="0" dirty="0">
                <a:solidFill>
                  <a:schemeClr val="tx1"/>
                </a:solidFill>
                <a:latin typeface="+mn-lt"/>
                <a:ea typeface="+mn-ea"/>
                <a:cs typeface="+mn-cs"/>
              </a:rPr>
              <a:t>.</a:t>
            </a:r>
          </a:p>
          <a:p>
            <a:r>
              <a:rPr lang="en-GB" sz="1200" b="0" i="0" u="none" strike="noStrike" kern="1200" baseline="0" dirty="0">
                <a:solidFill>
                  <a:schemeClr val="tx1"/>
                </a:solidFill>
                <a:latin typeface="+mn-lt"/>
                <a:ea typeface="+mn-ea"/>
                <a:cs typeface="+mn-cs"/>
              </a:rPr>
              <a:t>When we eat sugary foods and drinks, bacteria in the plaque can use the sugars to make acid. Over time this can dissolve the outer surface of our teeth (the enamel). As more enamel is dissolved a </a:t>
            </a:r>
            <a:r>
              <a:rPr lang="en-GB" sz="1200" b="1" i="0" u="none" strike="noStrike" kern="1200" baseline="0" dirty="0">
                <a:solidFill>
                  <a:schemeClr val="tx1"/>
                </a:solidFill>
                <a:latin typeface="+mn-lt"/>
                <a:ea typeface="+mn-ea"/>
                <a:cs typeface="+mn-cs"/>
              </a:rPr>
              <a:t>hole (cavity) </a:t>
            </a:r>
            <a:r>
              <a:rPr lang="en-GB" sz="1200" b="0" i="0" u="none" strike="noStrike" kern="1200" baseline="0" dirty="0">
                <a:solidFill>
                  <a:schemeClr val="tx1"/>
                </a:solidFill>
                <a:latin typeface="+mn-lt"/>
                <a:ea typeface="+mn-ea"/>
                <a:cs typeface="+mn-cs"/>
              </a:rPr>
              <a:t>appears. </a:t>
            </a:r>
          </a:p>
          <a:p>
            <a:r>
              <a:rPr lang="en-GB" sz="1200" b="0" i="0" u="none" strike="noStrike" kern="1200" baseline="0" dirty="0">
                <a:solidFill>
                  <a:schemeClr val="tx1"/>
                </a:solidFill>
                <a:latin typeface="+mn-lt"/>
                <a:ea typeface="+mn-ea"/>
                <a:cs typeface="+mn-cs"/>
              </a:rPr>
              <a:t>As the decay process continues, the bacteria can reach the nerve and cause toothache.</a:t>
            </a:r>
          </a:p>
          <a:p>
            <a:r>
              <a:rPr lang="en-GB" sz="1200" b="0" i="0" u="none" strike="noStrike" kern="1200" baseline="0" dirty="0">
                <a:solidFill>
                  <a:schemeClr val="tx1"/>
                </a:solidFill>
                <a:latin typeface="+mn-lt"/>
                <a:ea typeface="+mn-ea"/>
                <a:cs typeface="+mn-cs"/>
              </a:rPr>
              <a:t>If no dental treatment is given, the tooth decay (caries) can spread and bacteria can penetrate the nerve, leading to inflammation of the bone and surrounding structures of the tooth which can result in an abscess (lump on the gum) that is filled with pus. This can be very painful and make you feel poorly. </a:t>
            </a:r>
          </a:p>
          <a:p>
            <a:r>
              <a:rPr lang="en-GB" sz="1200" b="0" i="0" u="none" strike="noStrike" kern="1200" baseline="0" dirty="0">
                <a:solidFill>
                  <a:schemeClr val="tx1"/>
                </a:solidFill>
                <a:latin typeface="+mn-lt"/>
                <a:ea typeface="+mn-ea"/>
                <a:cs typeface="+mn-cs"/>
              </a:rPr>
              <a:t>The tooth will usually need complex dental treatment or to be removed (extracted). Dental health is extremely important; over 23% of children in England have tooth decay and it is the main reason for children aged 5 to 9 being admitted to hospital. </a:t>
            </a:r>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092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Tooth decay can make you very poorly with a swollen face or neck, and in extreme cases be life-threatening. </a:t>
            </a:r>
          </a:p>
        </p:txBody>
      </p:sp>
      <p:sp>
        <p:nvSpPr>
          <p:cNvPr id="4" name="Slide Number Placeholder 3"/>
          <p:cNvSpPr>
            <a:spLocks noGrp="1"/>
          </p:cNvSpPr>
          <p:nvPr>
            <p:ph type="sldNum" sz="quarter" idx="10"/>
          </p:nvPr>
        </p:nvSpPr>
        <p:spPr/>
        <p:txBody>
          <a:bodyPr/>
          <a:lstStyle/>
          <a:p>
            <a:fld id="{9CC84279-AD97-4AFE-A0B9-1F3977E42D42}" type="slidenum">
              <a:rPr lang="en-GB" smtClean="0"/>
              <a:t>5</a:t>
            </a:fld>
            <a:endParaRPr lang="en-GB"/>
          </a:p>
        </p:txBody>
      </p:sp>
    </p:spTree>
    <p:extLst>
      <p:ext uri="{BB962C8B-B14F-4D97-AF65-F5344CB8AC3E}">
        <p14:creationId xmlns:p14="http://schemas.microsoft.com/office/powerpoint/2010/main" val="15377679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sugar naturally found in the cells of whole fruits, milk and unrefined carbohydrates (such as brown rice and whole wheat pastas) are not free sugars and they do not have the same detrimental effect on oral health.</a:t>
            </a:r>
          </a:p>
          <a:p>
            <a:endParaRPr lang="en-GB" dirty="0"/>
          </a:p>
        </p:txBody>
      </p:sp>
      <p:sp>
        <p:nvSpPr>
          <p:cNvPr id="4" name="Slide Number Placeholder 3"/>
          <p:cNvSpPr>
            <a:spLocks noGrp="1"/>
          </p:cNvSpPr>
          <p:nvPr>
            <p:ph type="sldNum" sz="quarter" idx="10"/>
          </p:nvPr>
        </p:nvSpPr>
        <p:spPr/>
        <p:txBody>
          <a:bodyPr/>
          <a:lstStyle/>
          <a:p>
            <a:fld id="{9CC84279-AD97-4AFE-A0B9-1F3977E42D42}" type="slidenum">
              <a:rPr lang="en-GB" smtClean="0"/>
              <a:t>6</a:t>
            </a:fld>
            <a:endParaRPr lang="en-GB"/>
          </a:p>
        </p:txBody>
      </p:sp>
    </p:spTree>
    <p:extLst>
      <p:ext uri="{BB962C8B-B14F-4D97-AF65-F5344CB8AC3E}">
        <p14:creationId xmlns:p14="http://schemas.microsoft.com/office/powerpoint/2010/main" val="2274777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The good news is that tooth decay can be prevented by limiting the number of times we eat foods and drinks with added sugar, brushing twice a day with fluoride toothpaste and regularly seeing the dentist to check the health of our teeth and gums.</a:t>
            </a:r>
          </a:p>
          <a:p>
            <a:endParaRPr lang="en-GB" sz="1200" b="0" i="0" u="none" strike="noStrike" kern="1200" baseline="0" dirty="0">
              <a:solidFill>
                <a:schemeClr val="tx1"/>
              </a:solidFill>
              <a:latin typeface="+mn-lt"/>
              <a:ea typeface="+mn-ea"/>
              <a:cs typeface="+mn-cs"/>
            </a:endParaRPr>
          </a:p>
          <a:p>
            <a:r>
              <a:rPr lang="en-GB" sz="1200" b="1" i="0" u="none" strike="noStrike" kern="1200" baseline="0" dirty="0">
                <a:solidFill>
                  <a:schemeClr val="tx1"/>
                </a:solidFill>
                <a:latin typeface="+mn-lt"/>
                <a:ea typeface="+mn-ea"/>
                <a:cs typeface="+mn-cs"/>
              </a:rPr>
              <a:t>Fluoride </a:t>
            </a:r>
            <a:r>
              <a:rPr lang="en-GB" sz="1200" b="0" i="0" u="none" strike="noStrike" kern="1200" baseline="0" dirty="0">
                <a:solidFill>
                  <a:schemeClr val="tx1"/>
                </a:solidFill>
                <a:latin typeface="+mn-lt"/>
                <a:ea typeface="+mn-ea"/>
                <a:cs typeface="+mn-cs"/>
              </a:rPr>
              <a:t>in toothpaste can help strengthen our teeth and slow down the decay process. The most important time to brush teeth with fluoride toothpaste is before going to bed at night. </a:t>
            </a:r>
          </a:p>
          <a:p>
            <a:r>
              <a:rPr lang="en-GB" sz="1200" b="0" i="0" u="none" strike="noStrike" kern="1200" baseline="0" dirty="0">
                <a:solidFill>
                  <a:schemeClr val="tx1"/>
                </a:solidFill>
                <a:latin typeface="+mn-lt"/>
                <a:ea typeface="+mn-ea"/>
                <a:cs typeface="+mn-cs"/>
              </a:rPr>
              <a:t>To make it easy to remember it is best to add tooth brushing to a twice daily hygiene routine morning and night.</a:t>
            </a:r>
          </a:p>
          <a:p>
            <a:r>
              <a:rPr lang="en-GB" dirty="0">
                <a:hlinkClick r:id="rId3"/>
              </a:rPr>
              <a:t>Fluoride - NHS (www.nhs.uk)</a:t>
            </a:r>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497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from Public Health England</a:t>
            </a:r>
          </a:p>
        </p:txBody>
      </p:sp>
      <p:sp>
        <p:nvSpPr>
          <p:cNvPr id="4" name="Slide Number Placeholder 3"/>
          <p:cNvSpPr>
            <a:spLocks noGrp="1"/>
          </p:cNvSpPr>
          <p:nvPr>
            <p:ph type="sldNum" sz="quarter" idx="5"/>
          </p:nvPr>
        </p:nvSpPr>
        <p:spPr/>
        <p:txBody>
          <a:bodyPr/>
          <a:lstStyle/>
          <a:p>
            <a:fld id="{9CC84279-AD97-4AFE-A0B9-1F3977E42D42}" type="slidenum">
              <a:rPr lang="en-GB" smtClean="0"/>
              <a:t>8</a:t>
            </a:fld>
            <a:endParaRPr lang="en-GB"/>
          </a:p>
        </p:txBody>
      </p:sp>
    </p:spTree>
    <p:extLst>
      <p:ext uri="{BB962C8B-B14F-4D97-AF65-F5344CB8AC3E}">
        <p14:creationId xmlns:p14="http://schemas.microsoft.com/office/powerpoint/2010/main" val="25170925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66456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Advanced prep: paint pots so they have time to dry</a:t>
            </a:r>
          </a:p>
          <a:p>
            <a:r>
              <a:rPr lang="en-GB" dirty="0"/>
              <a:t>Teachers may also wish to use bottle caps instead of yoghurt pots. The bottle caps can be glue together in a semi-circle to represent all of the teeth in the mouth and to emphasise the importance of brushing in between teeth. The advantage of the yoghurt pot is that it is slightly larger, and easier for children and gives a representation of an entire tooth</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61343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830022" y="2167866"/>
            <a:ext cx="5628177" cy="2387600"/>
          </a:xfrm>
        </p:spPr>
        <p:txBody>
          <a:bodyPr anchor="b">
            <a:normAutofit/>
          </a:bodyPr>
          <a:lstStyle>
            <a:lvl1pPr algn="l">
              <a:defRPr sz="54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2830022" y="4705394"/>
            <a:ext cx="5170978" cy="552405"/>
          </a:xfrm>
        </p:spPr>
        <p:txBody>
          <a:bodyPr/>
          <a:lstStyle>
            <a:lvl1pPr marL="0" indent="0" algn="l">
              <a:buNone/>
              <a:defRPr sz="2400" i="1">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13" name="Picture 12" descr="Icon&#10;&#10;Description automatically generated">
            <a:extLst>
              <a:ext uri="{FF2B5EF4-FFF2-40B4-BE49-F238E27FC236}">
                <a16:creationId xmlns:a16="http://schemas.microsoft.com/office/drawing/2014/main" id="{7A59B71F-964D-40F2-9472-58F22E0790C0}"/>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266894" y="252098"/>
            <a:ext cx="2752909" cy="3109568"/>
          </a:xfrm>
          <a:prstGeom prst="rect">
            <a:avLst/>
          </a:prstGeom>
        </p:spPr>
      </p:pic>
      <p:pic>
        <p:nvPicPr>
          <p:cNvPr id="21" name="Picture 20" descr="Icon&#10;&#10;Description automatically generated">
            <a:extLst>
              <a:ext uri="{FF2B5EF4-FFF2-40B4-BE49-F238E27FC236}">
                <a16:creationId xmlns:a16="http://schemas.microsoft.com/office/drawing/2014/main" id="{DAAE083A-A530-4B08-9A08-9D705143C35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70269" b="15363"/>
          <a:stretch/>
        </p:blipFill>
        <p:spPr>
          <a:xfrm>
            <a:off x="-322577" y="6074434"/>
            <a:ext cx="2752909" cy="646981"/>
          </a:xfrm>
          <a:prstGeom prst="rect">
            <a:avLst/>
          </a:prstGeom>
        </p:spPr>
      </p:pic>
      <p:pic>
        <p:nvPicPr>
          <p:cNvPr id="22" name="Picture 21" descr="Icon&#10;&#10;Description automatically generated">
            <a:extLst>
              <a:ext uri="{FF2B5EF4-FFF2-40B4-BE49-F238E27FC236}">
                <a16:creationId xmlns:a16="http://schemas.microsoft.com/office/drawing/2014/main" id="{F5507D01-A5DE-4C45-BE68-8EEA4C7E40E8}"/>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88404" b="-2772"/>
          <a:stretch/>
        </p:blipFill>
        <p:spPr>
          <a:xfrm>
            <a:off x="1819091" y="6211019"/>
            <a:ext cx="2752909" cy="646981"/>
          </a:xfrm>
          <a:prstGeom prst="rect">
            <a:avLst/>
          </a:prstGeom>
        </p:spPr>
      </p:pic>
    </p:spTree>
    <p:extLst>
      <p:ext uri="{BB962C8B-B14F-4D97-AF65-F5344CB8AC3E}">
        <p14:creationId xmlns:p14="http://schemas.microsoft.com/office/powerpoint/2010/main" val="69245774"/>
      </p:ext>
    </p:extLst>
  </p:cSld>
  <p:clrMapOvr>
    <a:overrideClrMapping bg1="dk1" tx1="lt1" bg2="dk2" tx2="lt2" accent1="accent1" accent2="accent2" accent3="accent3" accent4="accent4" accent5="accent5" accent6="accent6" hlink="hlink" folHlink="folHlink"/>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AEE0DD7-08CB-46EF-85C7-32B73AD08DE8}"/>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en-GB"/>
              <a:t>Presentation title</a:t>
            </a:r>
            <a:endParaRPr lang="en-GB" sz="1050" dirty="0"/>
          </a:p>
        </p:txBody>
      </p:sp>
      <p:pic>
        <p:nvPicPr>
          <p:cNvPr id="9" name="Picture 8" descr="Icon&#10;&#10;Description automatically generated">
            <a:extLst>
              <a:ext uri="{FF2B5EF4-FFF2-40B4-BE49-F238E27FC236}">
                <a16:creationId xmlns:a16="http://schemas.microsoft.com/office/drawing/2014/main" id="{E4BE1BCF-15DE-49B7-A9CB-39CD9FA147C1}"/>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1719281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4">
            <a:extLst>
              <a:ext uri="{FF2B5EF4-FFF2-40B4-BE49-F238E27FC236}">
                <a16:creationId xmlns:a16="http://schemas.microsoft.com/office/drawing/2014/main" id="{D8D9D590-9046-44AD-B970-0090967A7FCB}"/>
              </a:ext>
            </a:extLst>
          </p:cNvPr>
          <p:cNvSpPr txBox="1">
            <a:spLocks/>
          </p:cNvSpPr>
          <p:nvPr/>
        </p:nvSpPr>
        <p:spPr>
          <a:xfrm>
            <a:off x="830831" y="6356351"/>
            <a:ext cx="30861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e-Bug.eu</a:t>
            </a:r>
            <a:endParaRPr lang="en-GB" dirty="0"/>
          </a:p>
        </p:txBody>
      </p:sp>
      <p:pic>
        <p:nvPicPr>
          <p:cNvPr id="13" name="Picture 12" descr="Icon&#10;&#10;Description automatically generated">
            <a:extLst>
              <a:ext uri="{FF2B5EF4-FFF2-40B4-BE49-F238E27FC236}">
                <a16:creationId xmlns:a16="http://schemas.microsoft.com/office/drawing/2014/main" id="{F2400954-B929-45F1-9AC9-4C0E1D923BA8}"/>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5596291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0F95687B-D3CD-4948-BF0D-E266FB1CA2BE}"/>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en-GB"/>
              <a:t>Presentation title</a:t>
            </a:r>
            <a:endParaRPr lang="en-GB" sz="1050" dirty="0"/>
          </a:p>
        </p:txBody>
      </p:sp>
      <p:pic>
        <p:nvPicPr>
          <p:cNvPr id="7" name="Picture 6" descr="Icon&#10;&#10;Description automatically generated">
            <a:extLst>
              <a:ext uri="{FF2B5EF4-FFF2-40B4-BE49-F238E27FC236}">
                <a16:creationId xmlns:a16="http://schemas.microsoft.com/office/drawing/2014/main" id="{84F8482B-B41C-4851-9152-4C524AF07C1B}"/>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5182704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tx1"/>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8815CA1-5983-4124-9A97-023BDB78269D}"/>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en-GB"/>
              <a:t>Presentation title</a:t>
            </a:r>
            <a:endParaRPr lang="en-GB" dirty="0"/>
          </a:p>
        </p:txBody>
      </p:sp>
      <p:pic>
        <p:nvPicPr>
          <p:cNvPr id="6" name="Picture 5" descr="Icon&#10;&#10;Description automatically generated">
            <a:extLst>
              <a:ext uri="{FF2B5EF4-FFF2-40B4-BE49-F238E27FC236}">
                <a16:creationId xmlns:a16="http://schemas.microsoft.com/office/drawing/2014/main" id="{C446F810-F4AC-48CE-A778-4EAE2AD2502C}"/>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802643330"/>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8815CA1-5983-4124-9A97-023BDB78269D}"/>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tx1"/>
                </a:solidFill>
              </a:defRPr>
            </a:lvl1pPr>
          </a:lstStyle>
          <a:p>
            <a:r>
              <a:rPr lang="en-GB"/>
              <a:t>Presentation title</a:t>
            </a:r>
            <a:endParaRPr lang="en-GB" dirty="0"/>
          </a:p>
        </p:txBody>
      </p:sp>
      <p:pic>
        <p:nvPicPr>
          <p:cNvPr id="6" name="Picture 5" descr="Icon&#10;&#10;Description automatically generated">
            <a:extLst>
              <a:ext uri="{FF2B5EF4-FFF2-40B4-BE49-F238E27FC236}">
                <a16:creationId xmlns:a16="http://schemas.microsoft.com/office/drawing/2014/main" id="{C446F810-F4AC-48CE-A778-4EAE2AD2502C}"/>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714370115"/>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Footer Placeholder 4">
            <a:extLst>
              <a:ext uri="{FF2B5EF4-FFF2-40B4-BE49-F238E27FC236}">
                <a16:creationId xmlns:a16="http://schemas.microsoft.com/office/drawing/2014/main" id="{D182C82D-41DD-4AE6-8CDA-8F9858CFE500}"/>
              </a:ext>
            </a:extLst>
          </p:cNvPr>
          <p:cNvSpPr txBox="1">
            <a:spLocks/>
          </p:cNvSpPr>
          <p:nvPr/>
        </p:nvSpPr>
        <p:spPr>
          <a:xfrm>
            <a:off x="830831" y="6356351"/>
            <a:ext cx="30861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e-Bug.eu</a:t>
            </a:r>
            <a:endParaRPr lang="en-GB" dirty="0"/>
          </a:p>
        </p:txBody>
      </p:sp>
      <p:pic>
        <p:nvPicPr>
          <p:cNvPr id="9" name="Picture 8" descr="Icon&#10;&#10;Description automatically generated">
            <a:extLst>
              <a:ext uri="{FF2B5EF4-FFF2-40B4-BE49-F238E27FC236}">
                <a16:creationId xmlns:a16="http://schemas.microsoft.com/office/drawing/2014/main" id="{460F00E3-6DDA-4835-AFA9-D35A9DF50E1F}"/>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190164709"/>
      </p:ext>
    </p:extLst>
  </p:cSld>
  <p:clrMapOvr>
    <a:masterClrMapping/>
  </p:clrMapOvr>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Footer Placeholder 4">
            <a:extLst>
              <a:ext uri="{FF2B5EF4-FFF2-40B4-BE49-F238E27FC236}">
                <a16:creationId xmlns:a16="http://schemas.microsoft.com/office/drawing/2014/main" id="{CBD97A74-80F2-4E45-8504-29C9A607749D}"/>
              </a:ext>
            </a:extLst>
          </p:cNvPr>
          <p:cNvSpPr txBox="1">
            <a:spLocks/>
          </p:cNvSpPr>
          <p:nvPr/>
        </p:nvSpPr>
        <p:spPr>
          <a:xfrm>
            <a:off x="830831" y="6356351"/>
            <a:ext cx="30861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e-Bug.eu</a:t>
            </a:r>
            <a:endParaRPr lang="en-GB" dirty="0"/>
          </a:p>
        </p:txBody>
      </p:sp>
      <p:pic>
        <p:nvPicPr>
          <p:cNvPr id="9" name="Picture 8" descr="Icon&#10;&#10;Description automatically generated">
            <a:extLst>
              <a:ext uri="{FF2B5EF4-FFF2-40B4-BE49-F238E27FC236}">
                <a16:creationId xmlns:a16="http://schemas.microsoft.com/office/drawing/2014/main" id="{8E4E131B-21B7-4569-82FC-58E99881AAE3}"/>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742843759"/>
      </p:ext>
    </p:extLst>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629842" y="1681163"/>
            <a:ext cx="3868340" cy="823912"/>
          </a:xfrm>
        </p:spPr>
        <p:txBody>
          <a:bodyPr anchor="t"/>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629842" y="2505075"/>
            <a:ext cx="3868340"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4629150" y="1681163"/>
            <a:ext cx="3887391" cy="823912"/>
          </a:xfrm>
        </p:spPr>
        <p:txBody>
          <a:bodyPr anchor="t"/>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4629150" y="2505075"/>
            <a:ext cx="3887391"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a:xfrm>
            <a:off x="628650" y="6438850"/>
            <a:ext cx="7505705" cy="363600"/>
          </a:xfrm>
          <a:prstGeom prst="rect">
            <a:avLst/>
          </a:prstGeom>
        </p:spPr>
        <p:txBody>
          <a:bodyPr/>
          <a:lstStyle/>
          <a:p>
            <a:r>
              <a:rPr lang="en-GB"/>
              <a:t>Presentation title</a:t>
            </a:r>
            <a:endParaRPr lang="en-GB" sz="1050" dirty="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a:xfrm>
            <a:off x="97972" y="6438851"/>
            <a:ext cx="447249" cy="365125"/>
          </a:xfrm>
          <a:prstGeom prst="rect">
            <a:avLst/>
          </a:prstGeom>
        </p:spPr>
        <p:txBody>
          <a:bodyPr/>
          <a:lstStyle/>
          <a:p>
            <a:fld id="{344369E4-5DE7-46E5-874E-4FD437973785}" type="slidenum">
              <a:rPr lang="en-GB" smtClean="0"/>
              <a:pPr/>
              <a:t>‹#›</a:t>
            </a:fld>
            <a:endParaRPr lang="en-GB" sz="1050" dirty="0"/>
          </a:p>
        </p:txBody>
      </p:sp>
    </p:spTree>
    <p:extLst>
      <p:ext uri="{BB962C8B-B14F-4D97-AF65-F5344CB8AC3E}">
        <p14:creationId xmlns:p14="http://schemas.microsoft.com/office/powerpoint/2010/main" val="3498711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830831" y="6356351"/>
            <a:ext cx="3086100" cy="365125"/>
          </a:xfrm>
          <a:prstGeom prst="rect">
            <a:avLst/>
          </a:prstGeom>
        </p:spPr>
        <p:txBody>
          <a:bodyPr/>
          <a:lstStyle>
            <a:lvl1pPr algn="l">
              <a:defRPr/>
            </a:lvl1pPr>
          </a:lstStyle>
          <a:p>
            <a:r>
              <a:rPr lang="en-GB"/>
              <a:t>Presentation title</a:t>
            </a:r>
            <a:endParaRPr lang="en-GB" sz="1050" dirty="0"/>
          </a:p>
        </p:txBody>
      </p:sp>
      <p:pic>
        <p:nvPicPr>
          <p:cNvPr id="7" name="Picture 6" descr="Icon&#10;&#10;Description automatically generated">
            <a:extLst>
              <a:ext uri="{FF2B5EF4-FFF2-40B4-BE49-F238E27FC236}">
                <a16:creationId xmlns:a16="http://schemas.microsoft.com/office/drawing/2014/main" id="{AAE08458-01B7-4486-9EE6-F34018AD6910}"/>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1673599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4_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en-GB"/>
              <a:t>Presentation title</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1422657229"/>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en-GB"/>
              <a:t>Presentation title</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480187744"/>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1_Section Header">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en-GB"/>
              <a:t>Presentation title</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1717930876"/>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2_Section Header">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en-GB"/>
              <a:t>Presentation title</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784934014"/>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3_Section Header">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en-GB"/>
              <a:t>Presentation title</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062349975"/>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5_Section Header">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en-GB"/>
              <a:t>Presentation title</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1469763456"/>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4C578-1356-483F-AD7A-E402F00D9994}"/>
              </a:ext>
            </a:extLst>
          </p:cNvPr>
          <p:cNvSpPr>
            <a:spLocks noGrp="1"/>
          </p:cNvSpPr>
          <p:nvPr>
            <p:ph type="title"/>
          </p:nvPr>
        </p:nvSpPr>
        <p:spPr/>
        <p:txBody>
          <a:bodyPr/>
          <a:lstStyle/>
          <a:p>
            <a:r>
              <a:rPr lang="en-US"/>
              <a:t>Click to edit Master title style</a:t>
            </a:r>
            <a:endParaRPr lang="en-GB" dirty="0"/>
          </a:p>
        </p:txBody>
      </p:sp>
      <p:sp>
        <p:nvSpPr>
          <p:cNvPr id="3" name="Footer Placeholder 4">
            <a:extLst>
              <a:ext uri="{FF2B5EF4-FFF2-40B4-BE49-F238E27FC236}">
                <a16:creationId xmlns:a16="http://schemas.microsoft.com/office/drawing/2014/main" id="{CAF7FC27-A6FF-4AA1-9B63-FBD258DAE7F1}"/>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en-GB"/>
              <a:t>Presentation title</a:t>
            </a:r>
            <a:endParaRPr lang="en-GB" dirty="0"/>
          </a:p>
        </p:txBody>
      </p:sp>
      <p:pic>
        <p:nvPicPr>
          <p:cNvPr id="4" name="Picture 3" descr="Icon&#10;&#10;Description automatically generated">
            <a:extLst>
              <a:ext uri="{FF2B5EF4-FFF2-40B4-BE49-F238E27FC236}">
                <a16:creationId xmlns:a16="http://schemas.microsoft.com/office/drawing/2014/main" id="{220138C2-E7CD-43F7-ADA7-0103BB6F05D6}"/>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927585514"/>
      </p:ext>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927232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Lst>
  <p:hf hdr="0" dt="0"/>
  <p:txStyles>
    <p:titleStyle>
      <a:lvl1pPr algn="l" defTabSz="914400" rtl="0" eaLnBrk="1" latinLnBrk="0" hangingPunct="1">
        <a:lnSpc>
          <a:spcPct val="90000"/>
        </a:lnSpc>
        <a:spcBef>
          <a:spcPct val="0"/>
        </a:spcBef>
        <a:buNone/>
        <a:defRPr sz="40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7E44F-6C80-4D06-B912-E472EB2A787C}"/>
              </a:ext>
            </a:extLst>
          </p:cNvPr>
          <p:cNvSpPr>
            <a:spLocks noGrp="1"/>
          </p:cNvSpPr>
          <p:nvPr>
            <p:ph type="ctrTitle"/>
          </p:nvPr>
        </p:nvSpPr>
        <p:spPr>
          <a:xfrm>
            <a:off x="2901274" y="2939762"/>
            <a:ext cx="5628177" cy="2387600"/>
          </a:xfrm>
        </p:spPr>
        <p:txBody>
          <a:bodyPr/>
          <a:lstStyle/>
          <a:p>
            <a:r>
              <a:rPr lang="en-GB" dirty="0">
                <a:latin typeface="Raleway" pitchFamily="2" charset="0"/>
              </a:rPr>
              <a:t>Oral Hygiene</a:t>
            </a:r>
            <a:br>
              <a:rPr lang="en-GB" dirty="0">
                <a:latin typeface="Raleway" pitchFamily="2" charset="0"/>
              </a:rPr>
            </a:br>
            <a:r>
              <a:rPr lang="en-GB" dirty="0">
                <a:latin typeface="Raleway" pitchFamily="2" charset="0"/>
              </a:rPr>
              <a:t>EYFS – KS2</a:t>
            </a:r>
          </a:p>
        </p:txBody>
      </p:sp>
    </p:spTree>
    <p:extLst>
      <p:ext uri="{BB962C8B-B14F-4D97-AF65-F5344CB8AC3E}">
        <p14:creationId xmlns:p14="http://schemas.microsoft.com/office/powerpoint/2010/main" val="16806826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E8484639-7DDF-42F7-B184-CB99FFD5FAF7}"/>
              </a:ext>
            </a:extLst>
          </p:cNvPr>
          <p:cNvSpPr>
            <a:spLocks noGrp="1"/>
          </p:cNvSpPr>
          <p:nvPr>
            <p:ph type="title"/>
          </p:nvPr>
        </p:nvSpPr>
        <p:spPr>
          <a:xfrm>
            <a:off x="628650" y="329702"/>
            <a:ext cx="7886700" cy="1325563"/>
          </a:xfrm>
        </p:spPr>
        <p:txBody>
          <a:bodyPr/>
          <a:lstStyle/>
          <a:p>
            <a:r>
              <a:rPr lang="en-GB" dirty="0">
                <a:latin typeface="Raleway" pitchFamily="2" charset="0"/>
              </a:rPr>
              <a:t>Learning Outcomes for Students</a:t>
            </a:r>
          </a:p>
        </p:txBody>
      </p:sp>
      <p:graphicFrame>
        <p:nvGraphicFramePr>
          <p:cNvPr id="12" name="Diagram 11" descr="Learning outcomes for oral hygiene at each key stage">
            <a:extLst>
              <a:ext uri="{FF2B5EF4-FFF2-40B4-BE49-F238E27FC236}">
                <a16:creationId xmlns:a16="http://schemas.microsoft.com/office/drawing/2014/main" id="{603225F8-D564-473B-BBEC-071142E50B76}"/>
              </a:ext>
              <a:ext uri="{C183D7F6-B498-43B3-948B-1728B52AA6E4}">
                <adec:decorative xmlns:adec="http://schemas.microsoft.com/office/drawing/2017/decorative" val="0"/>
              </a:ext>
            </a:extLst>
          </p:cNvPr>
          <p:cNvGraphicFramePr/>
          <p:nvPr>
            <p:extLst>
              <p:ext uri="{D42A27DB-BD31-4B8C-83A1-F6EECF244321}">
                <p14:modId xmlns:p14="http://schemas.microsoft.com/office/powerpoint/2010/main" val="966958870"/>
              </p:ext>
            </p:extLst>
          </p:nvPr>
        </p:nvGraphicFramePr>
        <p:xfrm>
          <a:off x="1828800" y="2014855"/>
          <a:ext cx="5869172" cy="3460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02564"/>
                </a:solidFill>
                <a:effectLst/>
                <a:uLnTx/>
                <a:uFillTx/>
                <a:latin typeface="Raleway" pitchFamily="2" charset="0"/>
              </a:rPr>
              <a:t>e-Bug.eu</a:t>
            </a:r>
          </a:p>
        </p:txBody>
      </p:sp>
    </p:spTree>
    <p:extLst>
      <p:ext uri="{BB962C8B-B14F-4D97-AF65-F5344CB8AC3E}">
        <p14:creationId xmlns:p14="http://schemas.microsoft.com/office/powerpoint/2010/main" val="38981944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BD1CD-A823-40EA-BEE3-8B056B3887B0}"/>
              </a:ext>
            </a:extLst>
          </p:cNvPr>
          <p:cNvSpPr>
            <a:spLocks noGrp="1"/>
          </p:cNvSpPr>
          <p:nvPr>
            <p:ph type="title"/>
          </p:nvPr>
        </p:nvSpPr>
        <p:spPr>
          <a:xfrm>
            <a:off x="623888" y="0"/>
            <a:ext cx="7886700" cy="1350000"/>
          </a:xfrm>
        </p:spPr>
        <p:txBody>
          <a:bodyPr>
            <a:normAutofit/>
          </a:bodyPr>
          <a:lstStyle/>
          <a:p>
            <a:r>
              <a:rPr lang="en-GB" sz="4000" dirty="0">
                <a:latin typeface="Raleway" pitchFamily="2" charset="0"/>
              </a:rPr>
              <a:t>EYFS – Tooth Brushing Mime</a:t>
            </a:r>
          </a:p>
        </p:txBody>
      </p:sp>
      <p:pic>
        <p:nvPicPr>
          <p:cNvPr id="7" name="Picture 6">
            <a:extLst>
              <a:ext uri="{FF2B5EF4-FFF2-40B4-BE49-F238E27FC236}">
                <a16:creationId xmlns:a16="http://schemas.microsoft.com/office/drawing/2014/main" id="{0AFCC51B-2E53-9C4E-B75E-31BAF5037C8D}"/>
              </a:ext>
              <a:ext uri="{C183D7F6-B498-43B3-948B-1728B52AA6E4}">
                <adec:decorative xmlns:adec="http://schemas.microsoft.com/office/drawing/2017/decorative" val="1"/>
              </a:ext>
            </a:extLst>
          </p:cNvPr>
          <p:cNvPicPr>
            <a:picLocks noChangeAspect="1"/>
          </p:cNvPicPr>
          <p:nvPr/>
        </p:nvPicPr>
        <p:blipFill>
          <a:blip r:embed="rId2"/>
          <a:srcRect/>
          <a:stretch/>
        </p:blipFill>
        <p:spPr>
          <a:xfrm>
            <a:off x="1282238" y="2069047"/>
            <a:ext cx="6570000" cy="2719905"/>
          </a:xfrm>
          <a:prstGeom prst="rect">
            <a:avLst/>
          </a:prstGeom>
        </p:spPr>
      </p:pic>
      <p:sp>
        <p:nvSpPr>
          <p:cNvPr id="9" name="TextBox 8">
            <a:extLst>
              <a:ext uri="{FF2B5EF4-FFF2-40B4-BE49-F238E27FC236}">
                <a16:creationId xmlns:a16="http://schemas.microsoft.com/office/drawing/2014/main" id="{92B1669F-3F77-408E-8E94-A370E695E427}"/>
              </a:ext>
            </a:extLst>
          </p:cNvPr>
          <p:cNvSpPr txBox="1"/>
          <p:nvPr/>
        </p:nvSpPr>
        <p:spPr>
          <a:xfrm>
            <a:off x="2267116" y="2203022"/>
            <a:ext cx="1880454" cy="1015663"/>
          </a:xfrm>
          <a:prstGeom prst="rect">
            <a:avLst/>
          </a:prstGeom>
          <a:noFill/>
        </p:spPr>
        <p:txBody>
          <a:bodyPr wrap="square" rtlCol="0">
            <a:spAutoFit/>
          </a:bodyPr>
          <a:lstStyle/>
          <a:p>
            <a:r>
              <a:rPr lang="en-GB" sz="2000" dirty="0">
                <a:latin typeface="Raleway" pitchFamily="2" charset="0"/>
              </a:rPr>
              <a:t>1 Open your toy puppet’s mouth</a:t>
            </a:r>
          </a:p>
        </p:txBody>
      </p:sp>
      <p:sp>
        <p:nvSpPr>
          <p:cNvPr id="10" name="TextBox 9">
            <a:extLst>
              <a:ext uri="{FF2B5EF4-FFF2-40B4-BE49-F238E27FC236}">
                <a16:creationId xmlns:a16="http://schemas.microsoft.com/office/drawing/2014/main" id="{EF78F549-25C2-4B23-B0AB-B83FB4FEBFBC}"/>
              </a:ext>
            </a:extLst>
          </p:cNvPr>
          <p:cNvSpPr txBox="1"/>
          <p:nvPr/>
        </p:nvSpPr>
        <p:spPr>
          <a:xfrm>
            <a:off x="4897907" y="2203022"/>
            <a:ext cx="2683106" cy="1015663"/>
          </a:xfrm>
          <a:prstGeom prst="rect">
            <a:avLst/>
          </a:prstGeom>
          <a:noFill/>
        </p:spPr>
        <p:txBody>
          <a:bodyPr wrap="square" rtlCol="0">
            <a:spAutoFit/>
          </a:bodyPr>
          <a:lstStyle/>
          <a:p>
            <a:r>
              <a:rPr lang="en-GB" sz="2000" dirty="0">
                <a:latin typeface="Raleway" pitchFamily="2" charset="0"/>
              </a:rPr>
              <a:t>2 Brush your toy or puppet’s teeth in circles</a:t>
            </a:r>
          </a:p>
        </p:txBody>
      </p:sp>
      <p:sp>
        <p:nvSpPr>
          <p:cNvPr id="3" name="Text Placeholder 2">
            <a:extLst>
              <a:ext uri="{FF2B5EF4-FFF2-40B4-BE49-F238E27FC236}">
                <a16:creationId xmlns:a16="http://schemas.microsoft.com/office/drawing/2014/main" id="{3ACDF636-1663-4974-B48F-EE877511661F}"/>
              </a:ext>
            </a:extLst>
          </p:cNvPr>
          <p:cNvSpPr>
            <a:spLocks noGrp="1"/>
          </p:cNvSpPr>
          <p:nvPr>
            <p:ph type="body" idx="1"/>
          </p:nvPr>
        </p:nvSpPr>
        <p:spPr>
          <a:xfrm>
            <a:off x="623888" y="4739651"/>
            <a:ext cx="7886700" cy="1350000"/>
          </a:xfrm>
        </p:spPr>
        <p:txBody>
          <a:bodyPr/>
          <a:lstStyle/>
          <a:p>
            <a:r>
              <a:rPr lang="en-GB" dirty="0">
                <a:latin typeface="Raleway" pitchFamily="2" charset="0"/>
              </a:rPr>
              <a:t>Children learn how to brush their teeth and understand that we should brush our teeth at least twice per day to avoid tooth decay.</a:t>
            </a:r>
          </a:p>
        </p:txBody>
      </p:sp>
      <p:sp>
        <p:nvSpPr>
          <p:cNvPr id="4" name="Footer Placeholder 3">
            <a:extLst>
              <a:ext uri="{FF2B5EF4-FFF2-40B4-BE49-F238E27FC236}">
                <a16:creationId xmlns:a16="http://schemas.microsoft.com/office/drawing/2014/main" id="{475E7EE1-0F26-479A-8433-3BDF2C789235}"/>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02564"/>
                </a:solidFill>
                <a:effectLst/>
                <a:uLnTx/>
                <a:uFillTx/>
                <a:latin typeface="Raleway" pitchFamily="2" charset="0"/>
              </a:rPr>
              <a:t>e-Bug.eu</a:t>
            </a:r>
          </a:p>
        </p:txBody>
      </p:sp>
    </p:spTree>
    <p:extLst>
      <p:ext uri="{BB962C8B-B14F-4D97-AF65-F5344CB8AC3E}">
        <p14:creationId xmlns:p14="http://schemas.microsoft.com/office/powerpoint/2010/main" val="30633888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610D1-EDA4-486C-B321-E961C756A578}"/>
              </a:ext>
            </a:extLst>
          </p:cNvPr>
          <p:cNvSpPr>
            <a:spLocks noGrp="1"/>
          </p:cNvSpPr>
          <p:nvPr>
            <p:ph type="title"/>
          </p:nvPr>
        </p:nvSpPr>
        <p:spPr>
          <a:xfrm>
            <a:off x="623888" y="0"/>
            <a:ext cx="7886700" cy="1350000"/>
          </a:xfrm>
        </p:spPr>
        <p:txBody>
          <a:bodyPr>
            <a:normAutofit/>
          </a:bodyPr>
          <a:lstStyle/>
          <a:p>
            <a:r>
              <a:rPr lang="en-GB" sz="4000" dirty="0">
                <a:solidFill>
                  <a:schemeClr val="tx1"/>
                </a:solidFill>
                <a:latin typeface="Raleway" pitchFamily="2" charset="0"/>
              </a:rPr>
              <a:t>KS1 – Egg Shell Experiment</a:t>
            </a:r>
          </a:p>
        </p:txBody>
      </p:sp>
      <p:pic>
        <p:nvPicPr>
          <p:cNvPr id="7" name="Picture 6">
            <a:extLst>
              <a:ext uri="{FF2B5EF4-FFF2-40B4-BE49-F238E27FC236}">
                <a16:creationId xmlns:a16="http://schemas.microsoft.com/office/drawing/2014/main" id="{0AFCC51B-2E53-9C4E-B75E-31BAF5037C8D}"/>
              </a:ext>
              <a:ext uri="{C183D7F6-B498-43B3-948B-1728B52AA6E4}">
                <adec:decorative xmlns:adec="http://schemas.microsoft.com/office/drawing/2017/decorative" val="1"/>
              </a:ext>
            </a:extLst>
          </p:cNvPr>
          <p:cNvPicPr>
            <a:picLocks noChangeAspect="1"/>
          </p:cNvPicPr>
          <p:nvPr/>
        </p:nvPicPr>
        <p:blipFill>
          <a:blip r:embed="rId2"/>
          <a:srcRect/>
          <a:stretch/>
        </p:blipFill>
        <p:spPr>
          <a:xfrm>
            <a:off x="1204292" y="2006949"/>
            <a:ext cx="6570000" cy="2844102"/>
          </a:xfrm>
          <a:prstGeom prst="rect">
            <a:avLst/>
          </a:prstGeom>
        </p:spPr>
      </p:pic>
      <p:sp>
        <p:nvSpPr>
          <p:cNvPr id="9" name="TextBox 8">
            <a:extLst>
              <a:ext uri="{FF2B5EF4-FFF2-40B4-BE49-F238E27FC236}">
                <a16:creationId xmlns:a16="http://schemas.microsoft.com/office/drawing/2014/main" id="{8E454CF2-86D5-4F98-87C0-1D000DE89812}"/>
              </a:ext>
            </a:extLst>
          </p:cNvPr>
          <p:cNvSpPr txBox="1"/>
          <p:nvPr/>
        </p:nvSpPr>
        <p:spPr>
          <a:xfrm>
            <a:off x="1543230" y="2238435"/>
            <a:ext cx="1210603" cy="830997"/>
          </a:xfrm>
          <a:prstGeom prst="rect">
            <a:avLst/>
          </a:prstGeom>
          <a:noFill/>
        </p:spPr>
        <p:txBody>
          <a:bodyPr wrap="square" rtlCol="0">
            <a:spAutoFit/>
          </a:bodyPr>
          <a:lstStyle/>
          <a:p>
            <a:r>
              <a:rPr lang="en-GB" sz="1600" dirty="0">
                <a:latin typeface="Raleway" pitchFamily="2" charset="0"/>
              </a:rPr>
              <a:t>1 Label each cup 1 to 3</a:t>
            </a:r>
          </a:p>
        </p:txBody>
      </p:sp>
      <p:sp>
        <p:nvSpPr>
          <p:cNvPr id="10" name="TextBox 9">
            <a:extLst>
              <a:ext uri="{FF2B5EF4-FFF2-40B4-BE49-F238E27FC236}">
                <a16:creationId xmlns:a16="http://schemas.microsoft.com/office/drawing/2014/main" id="{BDAF7689-F7DE-4953-9BBB-67113F741A63}"/>
              </a:ext>
            </a:extLst>
          </p:cNvPr>
          <p:cNvSpPr txBox="1"/>
          <p:nvPr/>
        </p:nvSpPr>
        <p:spPr>
          <a:xfrm>
            <a:off x="3017574" y="2238435"/>
            <a:ext cx="1209988" cy="1323439"/>
          </a:xfrm>
          <a:prstGeom prst="rect">
            <a:avLst/>
          </a:prstGeom>
          <a:noFill/>
        </p:spPr>
        <p:txBody>
          <a:bodyPr wrap="square" rtlCol="0">
            <a:spAutoFit/>
          </a:bodyPr>
          <a:lstStyle/>
          <a:p>
            <a:r>
              <a:rPr lang="en-GB" sz="1600" dirty="0">
                <a:latin typeface="Raleway" pitchFamily="2" charset="0"/>
              </a:rPr>
              <a:t>2 Place each egg in a different cup</a:t>
            </a:r>
          </a:p>
        </p:txBody>
      </p:sp>
      <p:sp>
        <p:nvSpPr>
          <p:cNvPr id="11" name="TextBox 10">
            <a:extLst>
              <a:ext uri="{FF2B5EF4-FFF2-40B4-BE49-F238E27FC236}">
                <a16:creationId xmlns:a16="http://schemas.microsoft.com/office/drawing/2014/main" id="{15B20524-3CEA-474A-87E2-479791A618FD}"/>
              </a:ext>
            </a:extLst>
          </p:cNvPr>
          <p:cNvSpPr txBox="1"/>
          <p:nvPr/>
        </p:nvSpPr>
        <p:spPr>
          <a:xfrm>
            <a:off x="4368809" y="2238434"/>
            <a:ext cx="1474344" cy="1569660"/>
          </a:xfrm>
          <a:prstGeom prst="rect">
            <a:avLst/>
          </a:prstGeom>
          <a:noFill/>
        </p:spPr>
        <p:txBody>
          <a:bodyPr wrap="square" rtlCol="0">
            <a:spAutoFit/>
          </a:bodyPr>
          <a:lstStyle/>
          <a:p>
            <a:r>
              <a:rPr lang="en-GB" sz="1600" dirty="0">
                <a:latin typeface="Raleway" pitchFamily="2" charset="0"/>
              </a:rPr>
              <a:t>3 Pour one of the liquids in each cup (enough to cover the egg)</a:t>
            </a:r>
          </a:p>
        </p:txBody>
      </p:sp>
      <p:sp>
        <p:nvSpPr>
          <p:cNvPr id="12" name="TextBox 11">
            <a:extLst>
              <a:ext uri="{FF2B5EF4-FFF2-40B4-BE49-F238E27FC236}">
                <a16:creationId xmlns:a16="http://schemas.microsoft.com/office/drawing/2014/main" id="{536EB3F5-3D11-4E4C-ABF1-FCA68A71CD81}"/>
              </a:ext>
            </a:extLst>
          </p:cNvPr>
          <p:cNvSpPr txBox="1"/>
          <p:nvPr/>
        </p:nvSpPr>
        <p:spPr>
          <a:xfrm>
            <a:off x="5986150" y="2238435"/>
            <a:ext cx="1474344" cy="1077218"/>
          </a:xfrm>
          <a:prstGeom prst="rect">
            <a:avLst/>
          </a:prstGeom>
          <a:noFill/>
        </p:spPr>
        <p:txBody>
          <a:bodyPr wrap="square" rtlCol="0">
            <a:spAutoFit/>
          </a:bodyPr>
          <a:lstStyle/>
          <a:p>
            <a:r>
              <a:rPr lang="en-GB" sz="1600" dirty="0">
                <a:latin typeface="Raleway" pitchFamily="2" charset="0"/>
              </a:rPr>
              <a:t>4 Wait at </a:t>
            </a:r>
            <a:r>
              <a:rPr lang="en-GB" sz="1600" b="1" dirty="0">
                <a:solidFill>
                  <a:schemeClr val="accent3"/>
                </a:solidFill>
                <a:latin typeface="Raleway" pitchFamily="2" charset="0"/>
              </a:rPr>
              <a:t>LEAST</a:t>
            </a:r>
            <a:r>
              <a:rPr lang="en-GB" sz="1600" dirty="0">
                <a:latin typeface="Raleway" pitchFamily="2" charset="0"/>
              </a:rPr>
              <a:t> one day. What do you see? </a:t>
            </a:r>
          </a:p>
        </p:txBody>
      </p:sp>
      <p:sp>
        <p:nvSpPr>
          <p:cNvPr id="3" name="Text Placeholder 2">
            <a:extLst>
              <a:ext uri="{FF2B5EF4-FFF2-40B4-BE49-F238E27FC236}">
                <a16:creationId xmlns:a16="http://schemas.microsoft.com/office/drawing/2014/main" id="{F1587A43-CD38-410C-8C7A-CF2815537CA4}"/>
              </a:ext>
            </a:extLst>
          </p:cNvPr>
          <p:cNvSpPr>
            <a:spLocks noGrp="1"/>
          </p:cNvSpPr>
          <p:nvPr>
            <p:ph type="body" idx="1"/>
          </p:nvPr>
        </p:nvSpPr>
        <p:spPr>
          <a:xfrm>
            <a:off x="623888" y="5241851"/>
            <a:ext cx="7886700" cy="847800"/>
          </a:xfrm>
        </p:spPr>
        <p:txBody>
          <a:bodyPr/>
          <a:lstStyle/>
          <a:p>
            <a:r>
              <a:rPr lang="en-GB" dirty="0">
                <a:solidFill>
                  <a:schemeClr val="tx1"/>
                </a:solidFill>
                <a:latin typeface="Raleway" pitchFamily="2" charset="0"/>
              </a:rPr>
              <a:t>Students learn how plaque forms and why and how sugary food and drinks can damage your teeth</a:t>
            </a:r>
          </a:p>
        </p:txBody>
      </p:sp>
      <p:sp>
        <p:nvSpPr>
          <p:cNvPr id="4" name="Footer Placeholder 3">
            <a:extLst>
              <a:ext uri="{FF2B5EF4-FFF2-40B4-BE49-F238E27FC236}">
                <a16:creationId xmlns:a16="http://schemas.microsoft.com/office/drawing/2014/main" id="{C61D17EA-BE6F-4136-92BF-4092912960FB}"/>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Raleway" pitchFamily="2" charset="0"/>
              </a:rPr>
              <a:t>e-Bug.eu</a:t>
            </a:r>
          </a:p>
        </p:txBody>
      </p:sp>
    </p:spTree>
    <p:extLst>
      <p:ext uri="{BB962C8B-B14F-4D97-AF65-F5344CB8AC3E}">
        <p14:creationId xmlns:p14="http://schemas.microsoft.com/office/powerpoint/2010/main" val="1523536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50454-5E2E-4C91-92BF-B1F80033347F}"/>
              </a:ext>
            </a:extLst>
          </p:cNvPr>
          <p:cNvSpPr>
            <a:spLocks noGrp="1"/>
          </p:cNvSpPr>
          <p:nvPr>
            <p:ph type="title"/>
          </p:nvPr>
        </p:nvSpPr>
        <p:spPr>
          <a:xfrm>
            <a:off x="623888" y="-7"/>
            <a:ext cx="7886700" cy="1350000"/>
          </a:xfrm>
        </p:spPr>
        <p:txBody>
          <a:bodyPr>
            <a:normAutofit/>
          </a:bodyPr>
          <a:lstStyle/>
          <a:p>
            <a:r>
              <a:rPr lang="en-GB" sz="4000" dirty="0">
                <a:solidFill>
                  <a:schemeClr val="tx1"/>
                </a:solidFill>
                <a:latin typeface="Raleway" pitchFamily="2" charset="0"/>
              </a:rPr>
              <a:t>KS2 – Attack the Plaque</a:t>
            </a:r>
          </a:p>
        </p:txBody>
      </p:sp>
      <p:pic>
        <p:nvPicPr>
          <p:cNvPr id="8" name="Picture 7">
            <a:extLst>
              <a:ext uri="{FF2B5EF4-FFF2-40B4-BE49-F238E27FC236}">
                <a16:creationId xmlns:a16="http://schemas.microsoft.com/office/drawing/2014/main" id="{92FBF2E8-E77D-4B20-95C5-2071944406D6}"/>
              </a:ext>
              <a:ext uri="{C183D7F6-B498-43B3-948B-1728B52AA6E4}">
                <adec:decorative xmlns:adec="http://schemas.microsoft.com/office/drawing/2017/decorative" val="1"/>
              </a:ext>
            </a:extLst>
          </p:cNvPr>
          <p:cNvPicPr>
            <a:picLocks noChangeAspect="1"/>
          </p:cNvPicPr>
          <p:nvPr/>
        </p:nvPicPr>
        <p:blipFill>
          <a:blip r:embed="rId2"/>
          <a:srcRect/>
          <a:stretch/>
        </p:blipFill>
        <p:spPr>
          <a:xfrm>
            <a:off x="1047429" y="1795814"/>
            <a:ext cx="6570000" cy="3266371"/>
          </a:xfrm>
          <a:prstGeom prst="rect">
            <a:avLst/>
          </a:prstGeom>
        </p:spPr>
      </p:pic>
      <p:sp>
        <p:nvSpPr>
          <p:cNvPr id="9" name="TextBox 8">
            <a:extLst>
              <a:ext uri="{FF2B5EF4-FFF2-40B4-BE49-F238E27FC236}">
                <a16:creationId xmlns:a16="http://schemas.microsoft.com/office/drawing/2014/main" id="{8D0E58E2-3917-48D2-904A-CAB0921E465E}"/>
              </a:ext>
            </a:extLst>
          </p:cNvPr>
          <p:cNvSpPr txBox="1"/>
          <p:nvPr/>
        </p:nvSpPr>
        <p:spPr>
          <a:xfrm>
            <a:off x="1383741" y="2008493"/>
            <a:ext cx="1474344" cy="1323439"/>
          </a:xfrm>
          <a:prstGeom prst="rect">
            <a:avLst/>
          </a:prstGeom>
          <a:noFill/>
        </p:spPr>
        <p:txBody>
          <a:bodyPr wrap="square" rtlCol="0">
            <a:spAutoFit/>
          </a:bodyPr>
          <a:lstStyle/>
          <a:p>
            <a:r>
              <a:rPr lang="en-GB" sz="1600" dirty="0">
                <a:latin typeface="Raleway" pitchFamily="2" charset="0"/>
              </a:rPr>
              <a:t>1 Mix water, flour, cornflour and food colouring</a:t>
            </a:r>
          </a:p>
        </p:txBody>
      </p:sp>
      <p:sp>
        <p:nvSpPr>
          <p:cNvPr id="10" name="TextBox 9">
            <a:extLst>
              <a:ext uri="{FF2B5EF4-FFF2-40B4-BE49-F238E27FC236}">
                <a16:creationId xmlns:a16="http://schemas.microsoft.com/office/drawing/2014/main" id="{4B15A0E6-8956-4167-9660-3931FBD34EEC}"/>
              </a:ext>
            </a:extLst>
          </p:cNvPr>
          <p:cNvSpPr txBox="1"/>
          <p:nvPr/>
        </p:nvSpPr>
        <p:spPr>
          <a:xfrm>
            <a:off x="2858085" y="2008493"/>
            <a:ext cx="1474344" cy="1323439"/>
          </a:xfrm>
          <a:prstGeom prst="rect">
            <a:avLst/>
          </a:prstGeom>
          <a:noFill/>
        </p:spPr>
        <p:txBody>
          <a:bodyPr wrap="square" rtlCol="0">
            <a:spAutoFit/>
          </a:bodyPr>
          <a:lstStyle/>
          <a:p>
            <a:r>
              <a:rPr lang="en-GB" sz="1600" dirty="0">
                <a:latin typeface="Raleway" pitchFamily="2" charset="0"/>
              </a:rPr>
              <a:t>2 Paint the outside of the yoghurt pot with the mixture</a:t>
            </a:r>
          </a:p>
        </p:txBody>
      </p:sp>
      <p:sp>
        <p:nvSpPr>
          <p:cNvPr id="11" name="TextBox 10">
            <a:extLst>
              <a:ext uri="{FF2B5EF4-FFF2-40B4-BE49-F238E27FC236}">
                <a16:creationId xmlns:a16="http://schemas.microsoft.com/office/drawing/2014/main" id="{0F1B1E5C-F37E-450A-A362-4F45187E4F98}"/>
              </a:ext>
            </a:extLst>
          </p:cNvPr>
          <p:cNvSpPr txBox="1"/>
          <p:nvPr/>
        </p:nvSpPr>
        <p:spPr>
          <a:xfrm>
            <a:off x="4411637" y="2008493"/>
            <a:ext cx="1474344" cy="338554"/>
          </a:xfrm>
          <a:prstGeom prst="rect">
            <a:avLst/>
          </a:prstGeom>
          <a:noFill/>
        </p:spPr>
        <p:txBody>
          <a:bodyPr wrap="square" rtlCol="0">
            <a:spAutoFit/>
          </a:bodyPr>
          <a:lstStyle/>
          <a:p>
            <a:r>
              <a:rPr lang="en-GB" sz="1600" dirty="0">
                <a:latin typeface="Raleway" pitchFamily="2" charset="0"/>
              </a:rPr>
              <a:t>3 Wait to dry</a:t>
            </a:r>
          </a:p>
        </p:txBody>
      </p:sp>
      <p:sp>
        <p:nvSpPr>
          <p:cNvPr id="12" name="TextBox 11">
            <a:extLst>
              <a:ext uri="{FF2B5EF4-FFF2-40B4-BE49-F238E27FC236}">
                <a16:creationId xmlns:a16="http://schemas.microsoft.com/office/drawing/2014/main" id="{1B95BC84-CEB9-464E-85FB-42E126D3E49D}"/>
              </a:ext>
            </a:extLst>
          </p:cNvPr>
          <p:cNvSpPr txBox="1"/>
          <p:nvPr/>
        </p:nvSpPr>
        <p:spPr>
          <a:xfrm>
            <a:off x="5826661" y="2008493"/>
            <a:ext cx="1474344" cy="1569660"/>
          </a:xfrm>
          <a:prstGeom prst="rect">
            <a:avLst/>
          </a:prstGeom>
          <a:noFill/>
        </p:spPr>
        <p:txBody>
          <a:bodyPr wrap="square" rtlCol="0">
            <a:spAutoFit/>
          </a:bodyPr>
          <a:lstStyle/>
          <a:p>
            <a:r>
              <a:rPr lang="en-GB" sz="1600" dirty="0">
                <a:latin typeface="Raleway" pitchFamily="2" charset="0"/>
              </a:rPr>
              <a:t>4 Try to brush the mixture off the yoghurt pots with a toothbrush</a:t>
            </a:r>
          </a:p>
        </p:txBody>
      </p:sp>
      <p:sp>
        <p:nvSpPr>
          <p:cNvPr id="3" name="Text Placeholder 2">
            <a:extLst>
              <a:ext uri="{FF2B5EF4-FFF2-40B4-BE49-F238E27FC236}">
                <a16:creationId xmlns:a16="http://schemas.microsoft.com/office/drawing/2014/main" id="{72044F5C-DA15-4188-B5BE-40A30D6AAF25}"/>
              </a:ext>
            </a:extLst>
          </p:cNvPr>
          <p:cNvSpPr>
            <a:spLocks noGrp="1"/>
          </p:cNvSpPr>
          <p:nvPr>
            <p:ph type="body" idx="1"/>
          </p:nvPr>
        </p:nvSpPr>
        <p:spPr>
          <a:xfrm>
            <a:off x="191385" y="4997302"/>
            <a:ext cx="8516679" cy="1092349"/>
          </a:xfrm>
        </p:spPr>
        <p:txBody>
          <a:bodyPr>
            <a:normAutofit fontScale="92500"/>
          </a:bodyPr>
          <a:lstStyle/>
          <a:p>
            <a:r>
              <a:rPr lang="en-GB" dirty="0">
                <a:solidFill>
                  <a:schemeClr val="tx1"/>
                </a:solidFill>
                <a:latin typeface="Raleway" pitchFamily="2" charset="0"/>
              </a:rPr>
              <a:t>Students learn how they can prevent tooth decay. The activities demonstrate the importance of brushing teeth twice a day and how much sugar many common drinks contain</a:t>
            </a:r>
          </a:p>
        </p:txBody>
      </p:sp>
      <p:sp>
        <p:nvSpPr>
          <p:cNvPr id="4" name="Footer Placeholder 3">
            <a:extLst>
              <a:ext uri="{FF2B5EF4-FFF2-40B4-BE49-F238E27FC236}">
                <a16:creationId xmlns:a16="http://schemas.microsoft.com/office/drawing/2014/main" id="{D7532615-787C-4F52-97AF-1CDF4645FCF8}"/>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Raleway" pitchFamily="2" charset="0"/>
              </a:rPr>
              <a:t>e-Bug.eu</a:t>
            </a:r>
          </a:p>
        </p:txBody>
      </p:sp>
    </p:spTree>
    <p:extLst>
      <p:ext uri="{BB962C8B-B14F-4D97-AF65-F5344CB8AC3E}">
        <p14:creationId xmlns:p14="http://schemas.microsoft.com/office/powerpoint/2010/main" val="39484285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50454-5E2E-4C91-92BF-B1F80033347F}"/>
              </a:ext>
            </a:extLst>
          </p:cNvPr>
          <p:cNvSpPr>
            <a:spLocks noGrp="1"/>
          </p:cNvSpPr>
          <p:nvPr>
            <p:ph type="title"/>
          </p:nvPr>
        </p:nvSpPr>
        <p:spPr>
          <a:xfrm>
            <a:off x="623888" y="-7"/>
            <a:ext cx="7886700" cy="1244017"/>
          </a:xfrm>
        </p:spPr>
        <p:txBody>
          <a:bodyPr>
            <a:normAutofit/>
          </a:bodyPr>
          <a:lstStyle/>
          <a:p>
            <a:r>
              <a:rPr lang="en-GB" sz="4000" dirty="0">
                <a:solidFill>
                  <a:schemeClr val="tx1"/>
                </a:solidFill>
                <a:latin typeface="Raleway" pitchFamily="2" charset="0"/>
              </a:rPr>
              <a:t>KS2 – Demonstration</a:t>
            </a:r>
          </a:p>
        </p:txBody>
      </p:sp>
      <p:pic>
        <p:nvPicPr>
          <p:cNvPr id="8" name="Picture 7">
            <a:extLst>
              <a:ext uri="{FF2B5EF4-FFF2-40B4-BE49-F238E27FC236}">
                <a16:creationId xmlns:a16="http://schemas.microsoft.com/office/drawing/2014/main" id="{52DE2337-0C65-4A3F-9F6A-90595BB11041}"/>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42532" y="2299692"/>
            <a:ext cx="5387981" cy="2678713"/>
          </a:xfrm>
          <a:prstGeom prst="rect">
            <a:avLst/>
          </a:prstGeom>
        </p:spPr>
      </p:pic>
      <p:sp>
        <p:nvSpPr>
          <p:cNvPr id="9" name="TextBox 8">
            <a:extLst>
              <a:ext uri="{FF2B5EF4-FFF2-40B4-BE49-F238E27FC236}">
                <a16:creationId xmlns:a16="http://schemas.microsoft.com/office/drawing/2014/main" id="{F04766E3-48FF-4663-BA84-A2D29C4803E9}"/>
              </a:ext>
            </a:extLst>
          </p:cNvPr>
          <p:cNvSpPr txBox="1"/>
          <p:nvPr/>
        </p:nvSpPr>
        <p:spPr>
          <a:xfrm>
            <a:off x="182590" y="2474893"/>
            <a:ext cx="1474344" cy="1323439"/>
          </a:xfrm>
          <a:prstGeom prst="rect">
            <a:avLst/>
          </a:prstGeom>
          <a:noFill/>
        </p:spPr>
        <p:txBody>
          <a:bodyPr wrap="square" rtlCol="0">
            <a:spAutoFit/>
          </a:bodyPr>
          <a:lstStyle/>
          <a:p>
            <a:r>
              <a:rPr lang="en-GB" sz="1600" dirty="0">
                <a:latin typeface="Raleway" pitchFamily="2" charset="0"/>
              </a:rPr>
              <a:t>1 Mix water, flour, cornflour and food colouring</a:t>
            </a:r>
          </a:p>
        </p:txBody>
      </p:sp>
      <p:sp>
        <p:nvSpPr>
          <p:cNvPr id="10" name="TextBox 9">
            <a:extLst>
              <a:ext uri="{FF2B5EF4-FFF2-40B4-BE49-F238E27FC236}">
                <a16:creationId xmlns:a16="http://schemas.microsoft.com/office/drawing/2014/main" id="{D85ECD13-E0E9-435A-96F5-E69DAB2F8950}"/>
              </a:ext>
            </a:extLst>
          </p:cNvPr>
          <p:cNvSpPr txBox="1"/>
          <p:nvPr/>
        </p:nvSpPr>
        <p:spPr>
          <a:xfrm>
            <a:off x="1656933" y="2484435"/>
            <a:ext cx="1593137" cy="1323439"/>
          </a:xfrm>
          <a:prstGeom prst="rect">
            <a:avLst/>
          </a:prstGeom>
          <a:noFill/>
        </p:spPr>
        <p:txBody>
          <a:bodyPr wrap="square" rtlCol="0">
            <a:spAutoFit/>
          </a:bodyPr>
          <a:lstStyle/>
          <a:p>
            <a:r>
              <a:rPr lang="en-GB" sz="1600" dirty="0">
                <a:latin typeface="Raleway" pitchFamily="2" charset="0"/>
              </a:rPr>
              <a:t>2 Paint the outside of the yoghurt pot with the mixture</a:t>
            </a:r>
          </a:p>
        </p:txBody>
      </p:sp>
      <p:sp>
        <p:nvSpPr>
          <p:cNvPr id="11" name="TextBox 10">
            <a:extLst>
              <a:ext uri="{FF2B5EF4-FFF2-40B4-BE49-F238E27FC236}">
                <a16:creationId xmlns:a16="http://schemas.microsoft.com/office/drawing/2014/main" id="{D148BA7E-EC0B-47DF-B6C8-D2B1E539E70A}"/>
              </a:ext>
            </a:extLst>
          </p:cNvPr>
          <p:cNvSpPr txBox="1"/>
          <p:nvPr/>
        </p:nvSpPr>
        <p:spPr>
          <a:xfrm>
            <a:off x="3324502" y="2378108"/>
            <a:ext cx="1474344" cy="338554"/>
          </a:xfrm>
          <a:prstGeom prst="rect">
            <a:avLst/>
          </a:prstGeom>
          <a:noFill/>
        </p:spPr>
        <p:txBody>
          <a:bodyPr wrap="square" rtlCol="0">
            <a:spAutoFit/>
          </a:bodyPr>
          <a:lstStyle/>
          <a:p>
            <a:r>
              <a:rPr lang="en-GB" sz="1600" dirty="0">
                <a:latin typeface="Raleway" pitchFamily="2" charset="0"/>
              </a:rPr>
              <a:t>3 Wait to dry</a:t>
            </a:r>
          </a:p>
        </p:txBody>
      </p:sp>
      <p:sp>
        <p:nvSpPr>
          <p:cNvPr id="12" name="TextBox 11">
            <a:extLst>
              <a:ext uri="{FF2B5EF4-FFF2-40B4-BE49-F238E27FC236}">
                <a16:creationId xmlns:a16="http://schemas.microsoft.com/office/drawing/2014/main" id="{3A42B136-EF81-40DA-87E4-6B9FB4A2E073}"/>
              </a:ext>
            </a:extLst>
          </p:cNvPr>
          <p:cNvSpPr txBox="1"/>
          <p:nvPr/>
        </p:nvSpPr>
        <p:spPr>
          <a:xfrm>
            <a:off x="3324502" y="2703488"/>
            <a:ext cx="1787657" cy="1323439"/>
          </a:xfrm>
          <a:prstGeom prst="rect">
            <a:avLst/>
          </a:prstGeom>
          <a:noFill/>
        </p:spPr>
        <p:txBody>
          <a:bodyPr wrap="square" rtlCol="0">
            <a:spAutoFit/>
          </a:bodyPr>
          <a:lstStyle/>
          <a:p>
            <a:r>
              <a:rPr lang="en-GB" sz="1600" dirty="0">
                <a:latin typeface="Raleway" pitchFamily="2" charset="0"/>
              </a:rPr>
              <a:t>4 Try to brush the mixture off the yoghurt pots with a toothbrush</a:t>
            </a:r>
          </a:p>
        </p:txBody>
      </p:sp>
      <p:sp>
        <p:nvSpPr>
          <p:cNvPr id="3" name="Text Placeholder 2">
            <a:extLst>
              <a:ext uri="{FF2B5EF4-FFF2-40B4-BE49-F238E27FC236}">
                <a16:creationId xmlns:a16="http://schemas.microsoft.com/office/drawing/2014/main" id="{72044F5C-DA15-4188-B5BE-40A30D6AAF25}"/>
              </a:ext>
            </a:extLst>
          </p:cNvPr>
          <p:cNvSpPr>
            <a:spLocks noGrp="1"/>
          </p:cNvSpPr>
          <p:nvPr>
            <p:ph type="body" idx="1"/>
          </p:nvPr>
        </p:nvSpPr>
        <p:spPr>
          <a:xfrm>
            <a:off x="5387981" y="1244010"/>
            <a:ext cx="3681591" cy="5337544"/>
          </a:xfrm>
        </p:spPr>
        <p:txBody>
          <a:bodyPr>
            <a:normAutofit/>
          </a:bodyPr>
          <a:lstStyle/>
          <a:p>
            <a:r>
              <a:rPr lang="en-GB" sz="1600" dirty="0">
                <a:solidFill>
                  <a:schemeClr val="tx1"/>
                </a:solidFill>
                <a:latin typeface="Raleway" pitchFamily="2" charset="0"/>
              </a:rPr>
              <a:t>1. Mix a small amount of water with cornflour and a drop of food colouring. </a:t>
            </a:r>
          </a:p>
          <a:p>
            <a:pPr marL="342900" indent="-342900">
              <a:buAutoNum type="arabicPeriod"/>
            </a:pPr>
            <a:endParaRPr lang="en-GB" sz="1600" dirty="0">
              <a:solidFill>
                <a:schemeClr val="tx1"/>
              </a:solidFill>
              <a:latin typeface="Raleway" pitchFamily="2" charset="0"/>
            </a:endParaRPr>
          </a:p>
          <a:p>
            <a:r>
              <a:rPr lang="en-GB" sz="1600" dirty="0">
                <a:solidFill>
                  <a:schemeClr val="tx1"/>
                </a:solidFill>
                <a:latin typeface="Raleway" pitchFamily="2" charset="0"/>
              </a:rPr>
              <a:t>2. Paint this mixture onto the outside of small white yoghurt pots.</a:t>
            </a:r>
          </a:p>
          <a:p>
            <a:endParaRPr lang="en-GB" sz="1600" dirty="0">
              <a:solidFill>
                <a:schemeClr val="tx1"/>
              </a:solidFill>
              <a:latin typeface="Raleway" pitchFamily="2" charset="0"/>
            </a:endParaRPr>
          </a:p>
          <a:p>
            <a:r>
              <a:rPr lang="en-GB" sz="1600" dirty="0">
                <a:solidFill>
                  <a:schemeClr val="tx1"/>
                </a:solidFill>
                <a:latin typeface="Raleway" pitchFamily="2" charset="0"/>
              </a:rPr>
              <a:t>3. Wait for yogurt pots to dry. </a:t>
            </a:r>
          </a:p>
          <a:p>
            <a:endParaRPr lang="en-GB" sz="1600" dirty="0">
              <a:solidFill>
                <a:schemeClr val="tx1"/>
              </a:solidFill>
              <a:latin typeface="Raleway" pitchFamily="2" charset="0"/>
            </a:endParaRPr>
          </a:p>
          <a:p>
            <a:r>
              <a:rPr lang="en-GB" sz="1600" dirty="0">
                <a:solidFill>
                  <a:schemeClr val="tx1"/>
                </a:solidFill>
                <a:latin typeface="Raleway" pitchFamily="2" charset="0"/>
              </a:rPr>
              <a:t>4. Now try brushing the cornflour mixture (representing plaque) off the yoghurt pots with a toothbrush.</a:t>
            </a:r>
          </a:p>
          <a:p>
            <a:endParaRPr lang="en-GB" sz="1600" dirty="0">
              <a:solidFill>
                <a:schemeClr val="tx1"/>
              </a:solidFill>
              <a:latin typeface="Raleway" pitchFamily="2" charset="0"/>
            </a:endParaRPr>
          </a:p>
          <a:p>
            <a:r>
              <a:rPr lang="en-GB" sz="1600" dirty="0">
                <a:solidFill>
                  <a:schemeClr val="tx1"/>
                </a:solidFill>
                <a:latin typeface="Raleway" pitchFamily="2" charset="0"/>
              </a:rPr>
              <a:t>5. Notice that when the cornflour mixture (representing plaque) dries, it is very difficult to brush off. If we don't brush our teeth twice a day, the plaque can harden and become more difficult to remove. </a:t>
            </a:r>
          </a:p>
        </p:txBody>
      </p:sp>
      <p:sp>
        <p:nvSpPr>
          <p:cNvPr id="4" name="Footer Placeholder 3">
            <a:extLst>
              <a:ext uri="{FF2B5EF4-FFF2-40B4-BE49-F238E27FC236}">
                <a16:creationId xmlns:a16="http://schemas.microsoft.com/office/drawing/2014/main" id="{D7532615-787C-4F52-97AF-1CDF4645FCF8}"/>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Raleway" pitchFamily="2" charset="0"/>
              </a:rPr>
              <a:t>e-Bug.eu</a:t>
            </a:r>
          </a:p>
        </p:txBody>
      </p:sp>
    </p:spTree>
    <p:extLst>
      <p:ext uri="{BB962C8B-B14F-4D97-AF65-F5344CB8AC3E}">
        <p14:creationId xmlns:p14="http://schemas.microsoft.com/office/powerpoint/2010/main" val="19731000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B08EA-5152-4E77-854A-41EFD1B792BE}"/>
              </a:ext>
            </a:extLst>
          </p:cNvPr>
          <p:cNvSpPr>
            <a:spLocks noGrp="1"/>
          </p:cNvSpPr>
          <p:nvPr>
            <p:ph type="title"/>
          </p:nvPr>
        </p:nvSpPr>
        <p:spPr/>
        <p:txBody>
          <a:bodyPr/>
          <a:lstStyle/>
          <a:p>
            <a:r>
              <a:rPr lang="en-GB" dirty="0">
                <a:latin typeface="Raleway" pitchFamily="2" charset="0"/>
              </a:rPr>
              <a:t>Debrief	</a:t>
            </a:r>
          </a:p>
        </p:txBody>
      </p:sp>
      <p:sp>
        <p:nvSpPr>
          <p:cNvPr id="3" name="Content Placeholder 2">
            <a:extLst>
              <a:ext uri="{FF2B5EF4-FFF2-40B4-BE49-F238E27FC236}">
                <a16:creationId xmlns:a16="http://schemas.microsoft.com/office/drawing/2014/main" id="{E6132571-0342-42D4-AE12-64155643B0CA}"/>
              </a:ext>
            </a:extLst>
          </p:cNvPr>
          <p:cNvSpPr>
            <a:spLocks noGrp="1"/>
          </p:cNvSpPr>
          <p:nvPr>
            <p:ph idx="1"/>
          </p:nvPr>
        </p:nvSpPr>
        <p:spPr/>
        <p:txBody>
          <a:bodyPr/>
          <a:lstStyle/>
          <a:p>
            <a:r>
              <a:rPr lang="en-GB" dirty="0">
                <a:latin typeface="Raleway" pitchFamily="2" charset="0"/>
              </a:rPr>
              <a:t>What went well?</a:t>
            </a:r>
          </a:p>
          <a:p>
            <a:endParaRPr lang="en-GB" dirty="0">
              <a:latin typeface="Raleway" pitchFamily="2" charset="0"/>
            </a:endParaRPr>
          </a:p>
          <a:p>
            <a:r>
              <a:rPr lang="en-GB" dirty="0">
                <a:latin typeface="Raleway" pitchFamily="2" charset="0"/>
              </a:rPr>
              <a:t>What didn’t go well?</a:t>
            </a:r>
          </a:p>
          <a:p>
            <a:endParaRPr lang="en-GB" dirty="0">
              <a:latin typeface="Raleway" pitchFamily="2" charset="0"/>
            </a:endParaRPr>
          </a:p>
          <a:p>
            <a:r>
              <a:rPr lang="en-GB" dirty="0">
                <a:latin typeface="Raleway" pitchFamily="2" charset="0"/>
              </a:rPr>
              <a:t>Considerations for teachers/ future training sessions?</a:t>
            </a:r>
          </a:p>
        </p:txBody>
      </p:sp>
      <p:sp>
        <p:nvSpPr>
          <p:cNvPr id="4" name="Footer Placeholder 3">
            <a:extLst>
              <a:ext uri="{FF2B5EF4-FFF2-40B4-BE49-F238E27FC236}">
                <a16:creationId xmlns:a16="http://schemas.microsoft.com/office/drawing/2014/main" id="{EF6EDE56-81E6-4E3E-A33F-A8004D3D1D49}"/>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02564"/>
                </a:solidFill>
                <a:effectLst/>
                <a:uLnTx/>
                <a:uFillTx/>
                <a:latin typeface="Raleway" pitchFamily="2" charset="0"/>
              </a:rPr>
              <a:t>e-Bug.eu</a:t>
            </a:r>
            <a:endParaRPr kumimoji="0" lang="en-GB" sz="1050" b="0" i="0" u="none" strike="noStrike" kern="1200" cap="none" spc="0" normalizeH="0" baseline="0" noProof="0" dirty="0">
              <a:ln>
                <a:noFill/>
              </a:ln>
              <a:solidFill>
                <a:srgbClr val="302564"/>
              </a:solidFill>
              <a:effectLst/>
              <a:uLnTx/>
              <a:uFillTx/>
              <a:latin typeface="Raleway" pitchFamily="2" charset="0"/>
            </a:endParaRPr>
          </a:p>
        </p:txBody>
      </p:sp>
    </p:spTree>
    <p:extLst>
      <p:ext uri="{BB962C8B-B14F-4D97-AF65-F5344CB8AC3E}">
        <p14:creationId xmlns:p14="http://schemas.microsoft.com/office/powerpoint/2010/main" val="24804920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0E1BD-7089-4635-9832-E6DA543F6349}"/>
              </a:ext>
            </a:extLst>
          </p:cNvPr>
          <p:cNvSpPr>
            <a:spLocks noGrp="1"/>
          </p:cNvSpPr>
          <p:nvPr>
            <p:ph type="title"/>
          </p:nvPr>
        </p:nvSpPr>
        <p:spPr>
          <a:xfrm>
            <a:off x="630000" y="363600"/>
            <a:ext cx="6929438" cy="1324800"/>
          </a:xfrm>
        </p:spPr>
        <p:txBody>
          <a:bodyPr>
            <a:normAutofit/>
          </a:bodyPr>
          <a:lstStyle/>
          <a:p>
            <a:r>
              <a:rPr lang="en-GB" dirty="0">
                <a:latin typeface="Raleway" pitchFamily="2" charset="0"/>
              </a:rPr>
              <a:t>Discussion</a:t>
            </a:r>
          </a:p>
        </p:txBody>
      </p:sp>
      <p:sp>
        <p:nvSpPr>
          <p:cNvPr id="6" name="Content Placeholder 5">
            <a:extLst>
              <a:ext uri="{FF2B5EF4-FFF2-40B4-BE49-F238E27FC236}">
                <a16:creationId xmlns:a16="http://schemas.microsoft.com/office/drawing/2014/main" id="{FE6D1F62-832D-40D0-ABE2-31AC9518366F}"/>
              </a:ext>
            </a:extLst>
          </p:cNvPr>
          <p:cNvSpPr>
            <a:spLocks noGrp="1"/>
          </p:cNvSpPr>
          <p:nvPr>
            <p:ph idx="1"/>
          </p:nvPr>
        </p:nvSpPr>
        <p:spPr>
          <a:xfrm>
            <a:off x="1207415" y="3020949"/>
            <a:ext cx="6729171" cy="816103"/>
          </a:xfrm>
        </p:spPr>
        <p:txBody>
          <a:bodyPr>
            <a:normAutofit lnSpcReduction="10000"/>
          </a:bodyPr>
          <a:lstStyle/>
          <a:p>
            <a:pPr marL="0" indent="0" algn="ctr">
              <a:buNone/>
            </a:pPr>
            <a:r>
              <a:rPr lang="en-GB" dirty="0">
                <a:latin typeface="Raleway" pitchFamily="2" charset="0"/>
              </a:rPr>
              <a:t>What are the challenges faced around encouraging good oral hygiene?</a:t>
            </a:r>
          </a:p>
          <a:p>
            <a:pPr algn="ctr"/>
            <a:endParaRPr lang="en-GB" sz="2400" dirty="0">
              <a:latin typeface="Raleway" pitchFamily="2" charset="0"/>
            </a:endParaRPr>
          </a:p>
        </p:txBody>
      </p:sp>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02564"/>
                </a:solidFill>
                <a:effectLst/>
                <a:uLnTx/>
                <a:uFillTx/>
                <a:latin typeface="Raleway" pitchFamily="2" charset="0"/>
              </a:rPr>
              <a:t>e-Bug.eu</a:t>
            </a:r>
          </a:p>
        </p:txBody>
      </p:sp>
    </p:spTree>
    <p:extLst>
      <p:ext uri="{BB962C8B-B14F-4D97-AF65-F5344CB8AC3E}">
        <p14:creationId xmlns:p14="http://schemas.microsoft.com/office/powerpoint/2010/main" val="24080138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F38D7-7915-4BEA-8674-9945010D6776}"/>
              </a:ext>
            </a:extLst>
          </p:cNvPr>
          <p:cNvSpPr>
            <a:spLocks noGrp="1"/>
          </p:cNvSpPr>
          <p:nvPr>
            <p:ph type="title"/>
          </p:nvPr>
        </p:nvSpPr>
        <p:spPr/>
        <p:txBody>
          <a:bodyPr/>
          <a:lstStyle/>
          <a:p>
            <a:r>
              <a:rPr lang="en-GB" dirty="0">
                <a:latin typeface="Raleway" pitchFamily="2" charset="0"/>
              </a:rPr>
              <a:t>References</a:t>
            </a:r>
          </a:p>
        </p:txBody>
      </p:sp>
      <p:sp>
        <p:nvSpPr>
          <p:cNvPr id="3" name="Content Placeholder 2">
            <a:extLst>
              <a:ext uri="{FF2B5EF4-FFF2-40B4-BE49-F238E27FC236}">
                <a16:creationId xmlns:a16="http://schemas.microsoft.com/office/drawing/2014/main" id="{EBFDD604-C47E-428B-91FB-342586B7539B}"/>
              </a:ext>
            </a:extLst>
          </p:cNvPr>
          <p:cNvSpPr>
            <a:spLocks noGrp="1"/>
          </p:cNvSpPr>
          <p:nvPr>
            <p:ph idx="1"/>
          </p:nvPr>
        </p:nvSpPr>
        <p:spPr/>
        <p:txBody>
          <a:bodyPr>
            <a:normAutofit/>
          </a:bodyPr>
          <a:lstStyle/>
          <a:p>
            <a:r>
              <a:rPr lang="en-GB" dirty="0">
                <a:latin typeface="Raleway" pitchFamily="2" charset="0"/>
              </a:rPr>
              <a:t>1.	</a:t>
            </a:r>
            <a:r>
              <a:rPr lang="en-GB" i="1" dirty="0">
                <a:latin typeface="Raleway" pitchFamily="2" charset="0"/>
              </a:rPr>
              <a:t>Dental Caries (Tooth Decay) in Children Age 2 to 11</a:t>
            </a:r>
            <a:r>
              <a:rPr lang="en-GB" dirty="0">
                <a:latin typeface="Raleway" pitchFamily="2" charset="0"/>
              </a:rPr>
              <a:t>. National Institute of Dental and Craniofacial Research, 2018.</a:t>
            </a:r>
          </a:p>
          <a:p>
            <a:r>
              <a:rPr lang="en-GB" dirty="0">
                <a:latin typeface="Raleway" pitchFamily="2" charset="0"/>
              </a:rPr>
              <a:t>2.	</a:t>
            </a:r>
            <a:r>
              <a:rPr lang="en-GB" i="1" dirty="0">
                <a:latin typeface="Raleway" pitchFamily="2" charset="0"/>
              </a:rPr>
              <a:t>Tooth extractions due to decay for children admitted as inpatients to hospital, aged 10 years and under</a:t>
            </a:r>
            <a:r>
              <a:rPr lang="en-GB" dirty="0">
                <a:latin typeface="Raleway" pitchFamily="2" charset="0"/>
              </a:rPr>
              <a:t>, NHS Digital, 2021.</a:t>
            </a:r>
          </a:p>
          <a:p>
            <a:r>
              <a:rPr lang="en-GB" dirty="0">
                <a:latin typeface="Raleway" pitchFamily="2" charset="0"/>
              </a:rPr>
              <a:t>3.	</a:t>
            </a:r>
            <a:r>
              <a:rPr lang="en-GB" i="1" dirty="0">
                <a:latin typeface="Raleway" pitchFamily="2" charset="0"/>
              </a:rPr>
              <a:t>Hospital admissions for 5-9 year olds with tooth decay more than double those for tonsillitis</a:t>
            </a:r>
            <a:r>
              <a:rPr lang="en-GB" dirty="0">
                <a:latin typeface="Raleway" pitchFamily="2" charset="0"/>
              </a:rPr>
              <a:t>. Royal College of Surgeons of England, 2019.</a:t>
            </a:r>
          </a:p>
          <a:p>
            <a:endParaRPr lang="en-GB" i="1" dirty="0">
              <a:latin typeface="Raleway" pitchFamily="2" charset="0"/>
            </a:endParaRPr>
          </a:p>
          <a:p>
            <a:endParaRPr lang="en-GB" i="1" dirty="0">
              <a:latin typeface="Raleway" pitchFamily="2" charset="0"/>
            </a:endParaRPr>
          </a:p>
          <a:p>
            <a:endParaRPr lang="en-GB" i="1" dirty="0">
              <a:latin typeface="Raleway" pitchFamily="2" charset="0"/>
            </a:endParaRPr>
          </a:p>
        </p:txBody>
      </p:sp>
      <p:sp>
        <p:nvSpPr>
          <p:cNvPr id="4" name="Footer Placeholder 3">
            <a:extLst>
              <a:ext uri="{FF2B5EF4-FFF2-40B4-BE49-F238E27FC236}">
                <a16:creationId xmlns:a16="http://schemas.microsoft.com/office/drawing/2014/main" id="{196F46F3-D118-4A66-9F53-F1A1CE653A02}"/>
              </a:ext>
            </a:extLst>
          </p:cNvPr>
          <p:cNvSpPr>
            <a:spLocks noGrp="1"/>
          </p:cNvSpPr>
          <p:nvPr>
            <p:ph type="ftr" sz="quarter" idx="11"/>
          </p:nvPr>
        </p:nvSpPr>
        <p:spPr/>
        <p:txBody>
          <a:bodyPr/>
          <a:lstStyle/>
          <a:p>
            <a:r>
              <a:rPr lang="en-GB" dirty="0">
                <a:latin typeface="Raleway" pitchFamily="2" charset="0"/>
              </a:rPr>
              <a:t>e-Bug.eu</a:t>
            </a:r>
            <a:endParaRPr lang="en-GB" sz="1050" dirty="0">
              <a:latin typeface="Raleway" pitchFamily="2" charset="0"/>
            </a:endParaRPr>
          </a:p>
        </p:txBody>
      </p:sp>
    </p:spTree>
    <p:extLst>
      <p:ext uri="{BB962C8B-B14F-4D97-AF65-F5344CB8AC3E}">
        <p14:creationId xmlns:p14="http://schemas.microsoft.com/office/powerpoint/2010/main" val="3439333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itle 1">
            <a:extLst>
              <a:ext uri="{FF2B5EF4-FFF2-40B4-BE49-F238E27FC236}">
                <a16:creationId xmlns:a16="http://schemas.microsoft.com/office/drawing/2014/main" id="{489BD6E2-1DE6-490C-9B19-EA0925DFBFA1}"/>
              </a:ext>
            </a:extLst>
          </p:cNvPr>
          <p:cNvSpPr>
            <a:spLocks noGrp="1"/>
          </p:cNvSpPr>
          <p:nvPr>
            <p:ph type="title"/>
          </p:nvPr>
        </p:nvSpPr>
        <p:spPr>
          <a:xfrm>
            <a:off x="628650" y="365126"/>
            <a:ext cx="7886700" cy="1325563"/>
          </a:xfrm>
        </p:spPr>
        <p:txBody>
          <a:bodyPr/>
          <a:lstStyle/>
          <a:p>
            <a:r>
              <a:rPr lang="en-GB" dirty="0">
                <a:latin typeface="Raleway" pitchFamily="2" charset="0"/>
              </a:rPr>
              <a:t>Teaching Resources Available for:</a:t>
            </a:r>
          </a:p>
        </p:txBody>
      </p:sp>
      <p:sp>
        <p:nvSpPr>
          <p:cNvPr id="3" name="Rectangle: Rounded Corners 2">
            <a:extLst>
              <a:ext uri="{FF2B5EF4-FFF2-40B4-BE49-F238E27FC236}">
                <a16:creationId xmlns:a16="http://schemas.microsoft.com/office/drawing/2014/main" id="{BF9DFC48-8CB8-4AA1-86D4-5D979BB275D0}"/>
              </a:ext>
            </a:extLst>
          </p:cNvPr>
          <p:cNvSpPr/>
          <p:nvPr/>
        </p:nvSpPr>
        <p:spPr>
          <a:xfrm>
            <a:off x="3314699" y="2317329"/>
            <a:ext cx="3343275" cy="611614"/>
          </a:xfrm>
          <a:prstGeom prst="roundRect">
            <a:avLst/>
          </a:prstGeom>
          <a:ln>
            <a:solidFill>
              <a:schemeClr val="accent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200" dirty="0">
                <a:solidFill>
                  <a:schemeClr val="tx1"/>
                </a:solidFill>
                <a:latin typeface="Raleway" pitchFamily="2" charset="0"/>
                <a:cs typeface="Arial" panose="020B0604020202020204" pitchFamily="34" charset="0"/>
              </a:rPr>
              <a:t>EYFS</a:t>
            </a:r>
          </a:p>
        </p:txBody>
      </p:sp>
      <p:sp>
        <p:nvSpPr>
          <p:cNvPr id="100" name="Rectangle: Rounded Corners 99">
            <a:extLst>
              <a:ext uri="{FF2B5EF4-FFF2-40B4-BE49-F238E27FC236}">
                <a16:creationId xmlns:a16="http://schemas.microsoft.com/office/drawing/2014/main" id="{AC1C9244-FC32-4891-A4D5-3B9689E7EA74}"/>
              </a:ext>
            </a:extLst>
          </p:cNvPr>
          <p:cNvSpPr/>
          <p:nvPr/>
        </p:nvSpPr>
        <p:spPr>
          <a:xfrm>
            <a:off x="3314699" y="3058285"/>
            <a:ext cx="3343275" cy="611614"/>
          </a:xfrm>
          <a:prstGeom prst="roundRect">
            <a:avLst/>
          </a:prstGeom>
          <a:solidFill>
            <a:schemeClr val="accent3"/>
          </a:solidFill>
          <a:ln>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200" dirty="0">
                <a:solidFill>
                  <a:schemeClr val="tx1"/>
                </a:solidFill>
                <a:latin typeface="Raleway" pitchFamily="2" charset="0"/>
                <a:cs typeface="Arial" panose="020B0604020202020204" pitchFamily="34" charset="0"/>
              </a:rPr>
              <a:t>KS1</a:t>
            </a:r>
          </a:p>
        </p:txBody>
      </p:sp>
      <p:sp>
        <p:nvSpPr>
          <p:cNvPr id="101" name="Rectangle: Rounded Corners 100">
            <a:extLst>
              <a:ext uri="{FF2B5EF4-FFF2-40B4-BE49-F238E27FC236}">
                <a16:creationId xmlns:a16="http://schemas.microsoft.com/office/drawing/2014/main" id="{DF1D85B7-3D67-456D-8AB8-4DC7122EFF2B}"/>
              </a:ext>
            </a:extLst>
          </p:cNvPr>
          <p:cNvSpPr/>
          <p:nvPr/>
        </p:nvSpPr>
        <p:spPr>
          <a:xfrm>
            <a:off x="3314699" y="3844562"/>
            <a:ext cx="3343275" cy="611614"/>
          </a:xfrm>
          <a:prstGeom prst="roundRect">
            <a:avLst/>
          </a:prstGeom>
          <a:solidFill>
            <a:schemeClr val="accent4"/>
          </a:solidFill>
          <a:ln>
            <a:solidFill>
              <a:schemeClr val="accent4"/>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200" dirty="0">
                <a:solidFill>
                  <a:schemeClr val="tx1"/>
                </a:solidFill>
                <a:latin typeface="Raleway" pitchFamily="2" charset="0"/>
                <a:cs typeface="Arial" panose="020B0604020202020204" pitchFamily="34" charset="0"/>
              </a:rPr>
              <a:t>KS2</a:t>
            </a:r>
          </a:p>
        </p:txBody>
      </p:sp>
      <p:sp>
        <p:nvSpPr>
          <p:cNvPr id="2" name="Rectangle: Rounded Corners 1">
            <a:extLst>
              <a:ext uri="{FF2B5EF4-FFF2-40B4-BE49-F238E27FC236}">
                <a16:creationId xmlns:a16="http://schemas.microsoft.com/office/drawing/2014/main" id="{7B9E74CF-1988-47E2-AC18-27920680EAA9}"/>
              </a:ext>
            </a:extLst>
          </p:cNvPr>
          <p:cNvSpPr/>
          <p:nvPr/>
        </p:nvSpPr>
        <p:spPr>
          <a:xfrm>
            <a:off x="2071687" y="2317329"/>
            <a:ext cx="1600199" cy="2138847"/>
          </a:xfrm>
          <a:prstGeom prst="round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latin typeface="Raleway" pitchFamily="2" charset="0"/>
                <a:cs typeface="Arial" panose="020B0604020202020204" pitchFamily="34" charset="0"/>
              </a:rPr>
              <a:t>Oral hygiene</a:t>
            </a:r>
          </a:p>
        </p:txBody>
      </p:sp>
      <p:sp>
        <p:nvSpPr>
          <p:cNvPr id="52" name="Footer Placeholder 3">
            <a:extLst>
              <a:ext uri="{FF2B5EF4-FFF2-40B4-BE49-F238E27FC236}">
                <a16:creationId xmlns:a16="http://schemas.microsoft.com/office/drawing/2014/main" id="{5B1B6EBF-0D8F-41AD-A70C-51B78671EC16}"/>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94403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523AFC-F6C1-4503-8BE2-AE95BC5A3361}"/>
              </a:ext>
            </a:extLst>
          </p:cNvPr>
          <p:cNvSpPr>
            <a:spLocks noGrp="1"/>
          </p:cNvSpPr>
          <p:nvPr>
            <p:ph type="title"/>
          </p:nvPr>
        </p:nvSpPr>
        <p:spPr>
          <a:xfrm>
            <a:off x="628650" y="365126"/>
            <a:ext cx="8135340" cy="1325563"/>
          </a:xfrm>
        </p:spPr>
        <p:txBody>
          <a:bodyPr/>
          <a:lstStyle/>
          <a:p>
            <a:r>
              <a:rPr lang="en-GB" dirty="0">
                <a:latin typeface="Raleway" pitchFamily="2" charset="0"/>
              </a:rPr>
              <a:t>Learning Outcomes for Educators</a:t>
            </a:r>
          </a:p>
        </p:txBody>
      </p:sp>
      <p:sp>
        <p:nvSpPr>
          <p:cNvPr id="3" name="Footer Placeholder 2">
            <a:extLst>
              <a:ext uri="{FF2B5EF4-FFF2-40B4-BE49-F238E27FC236}">
                <a16:creationId xmlns:a16="http://schemas.microsoft.com/office/drawing/2014/main" id="{F12B65FB-573E-4DA3-8029-3002C3409A9F}"/>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02564"/>
                </a:solidFill>
                <a:effectLst/>
                <a:uLnTx/>
                <a:uFillTx/>
                <a:latin typeface="Raleway" pitchFamily="2" charset="0"/>
              </a:rPr>
              <a:t>e-Bug.eu</a:t>
            </a:r>
          </a:p>
        </p:txBody>
      </p:sp>
      <p:sp>
        <p:nvSpPr>
          <p:cNvPr id="6" name="TextBox 5">
            <a:extLst>
              <a:ext uri="{FF2B5EF4-FFF2-40B4-BE49-F238E27FC236}">
                <a16:creationId xmlns:a16="http://schemas.microsoft.com/office/drawing/2014/main" id="{8BB4F3FD-F36B-4AF0-8358-CCE3BFCA2DAA}"/>
              </a:ext>
            </a:extLst>
          </p:cNvPr>
          <p:cNvSpPr txBox="1"/>
          <p:nvPr/>
        </p:nvSpPr>
        <p:spPr>
          <a:xfrm>
            <a:off x="545221" y="1595789"/>
            <a:ext cx="7766675" cy="230832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02564"/>
                </a:solidFill>
                <a:effectLst/>
                <a:uLnTx/>
                <a:uFillTx/>
                <a:latin typeface="Raleway" pitchFamily="2" charset="0"/>
                <a:cs typeface="Arial" panose="020B0604020202020204" pitchFamily="34" charset="0"/>
              </a:rPr>
              <a:t>After this session you will:</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302564"/>
              </a:solidFill>
              <a:effectLst/>
              <a:uLnTx/>
              <a:uFillTx/>
              <a:latin typeface="Raleway" pitchFamily="2" charset="0"/>
              <a:cs typeface="Arial" panose="020B0604020202020204" pitchFamily="34" charset="0"/>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302564"/>
                </a:solidFill>
                <a:effectLst/>
                <a:uLnTx/>
                <a:uFillTx/>
                <a:latin typeface="Raleway" pitchFamily="2" charset="0"/>
                <a:cs typeface="Arial" panose="020B0604020202020204" pitchFamily="34" charset="0"/>
              </a:rPr>
              <a:t>Have access to simple information that can support students in developing their knowledge of oral hygiene</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302564"/>
              </a:solidFill>
              <a:effectLst/>
              <a:uLnTx/>
              <a:uFillTx/>
              <a:latin typeface="Raleway" pitchFamily="2" charset="0"/>
              <a:cs typeface="Arial" panose="020B0604020202020204" pitchFamily="34" charset="0"/>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302564"/>
                </a:solidFill>
                <a:effectLst/>
                <a:uLnTx/>
                <a:uFillTx/>
                <a:latin typeface="Raleway" pitchFamily="2" charset="0"/>
                <a:cs typeface="Arial" panose="020B0604020202020204" pitchFamily="34" charset="0"/>
              </a:rPr>
              <a:t>Feel confident in supporting students, parents and carers to learn about and practice better oral hygiene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302564"/>
              </a:solidFill>
              <a:effectLst/>
              <a:uLnTx/>
              <a:uFillTx/>
              <a:latin typeface="Raleway" pitchFamily="2" charset="0"/>
              <a:cs typeface="Arial" panose="020B0604020202020204" pitchFamily="34" charset="0"/>
            </a:endParaRPr>
          </a:p>
        </p:txBody>
      </p:sp>
    </p:spTree>
    <p:extLst>
      <p:ext uri="{BB962C8B-B14F-4D97-AF65-F5344CB8AC3E}">
        <p14:creationId xmlns:p14="http://schemas.microsoft.com/office/powerpoint/2010/main" val="3736745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0E1BD-7089-4635-9832-E6DA543F6349}"/>
              </a:ext>
            </a:extLst>
          </p:cNvPr>
          <p:cNvSpPr>
            <a:spLocks noGrp="1"/>
          </p:cNvSpPr>
          <p:nvPr>
            <p:ph type="title"/>
          </p:nvPr>
        </p:nvSpPr>
        <p:spPr>
          <a:xfrm>
            <a:off x="630000" y="363600"/>
            <a:ext cx="7447200" cy="1324800"/>
          </a:xfrm>
        </p:spPr>
        <p:txBody>
          <a:bodyPr>
            <a:normAutofit/>
          </a:bodyPr>
          <a:lstStyle/>
          <a:p>
            <a:r>
              <a:rPr lang="en-GB" dirty="0">
                <a:latin typeface="Raleway" pitchFamily="2" charset="0"/>
              </a:rPr>
              <a:t>Introduction to Oral Hygiene</a:t>
            </a:r>
          </a:p>
        </p:txBody>
      </p:sp>
      <p:sp>
        <p:nvSpPr>
          <p:cNvPr id="8" name="Content Placeholder 2">
            <a:extLst>
              <a:ext uri="{FF2B5EF4-FFF2-40B4-BE49-F238E27FC236}">
                <a16:creationId xmlns:a16="http://schemas.microsoft.com/office/drawing/2014/main" id="{56510EEA-3182-4C74-915E-FFAA35FC17A2}"/>
              </a:ext>
            </a:extLst>
          </p:cNvPr>
          <p:cNvSpPr>
            <a:spLocks noGrp="1"/>
          </p:cNvSpPr>
          <p:nvPr>
            <p:ph idx="1"/>
          </p:nvPr>
        </p:nvSpPr>
        <p:spPr>
          <a:xfrm>
            <a:off x="545221" y="1545771"/>
            <a:ext cx="8361035" cy="4327261"/>
          </a:xfrm>
        </p:spPr>
        <p:txBody>
          <a:bodyPr>
            <a:noAutofit/>
          </a:bodyPr>
          <a:lstStyle/>
          <a:p>
            <a:r>
              <a:rPr lang="en-GB" sz="2000" dirty="0">
                <a:latin typeface="Raleway" pitchFamily="2" charset="0"/>
              </a:rPr>
              <a:t>Our first teeth appear at ~6 months and we will have a full set of 20 baby (primary) teeth by 2 ½ years</a:t>
            </a:r>
          </a:p>
          <a:p>
            <a:endParaRPr lang="en-GB" sz="2000" dirty="0">
              <a:latin typeface="Raleway" pitchFamily="2" charset="0"/>
            </a:endParaRPr>
          </a:p>
          <a:p>
            <a:r>
              <a:rPr lang="en-GB" sz="2000" dirty="0">
                <a:latin typeface="Raleway" pitchFamily="2" charset="0"/>
              </a:rPr>
              <a:t>At ~6 years these start being replaced by permanent teeth and we will have a full set by 12 years</a:t>
            </a:r>
          </a:p>
          <a:p>
            <a:endParaRPr lang="en-GB" sz="2000" dirty="0">
              <a:latin typeface="Raleway" pitchFamily="2" charset="0"/>
            </a:endParaRPr>
          </a:p>
          <a:p>
            <a:r>
              <a:rPr lang="en-GB" sz="2000" dirty="0">
                <a:latin typeface="Raleway" pitchFamily="2" charset="0"/>
              </a:rPr>
              <a:t>Bacteria can grow on our teeth and clump to form plaque</a:t>
            </a:r>
          </a:p>
          <a:p>
            <a:pPr lvl="1"/>
            <a:r>
              <a:rPr lang="en-GB" sz="2000" dirty="0">
                <a:latin typeface="Raleway" pitchFamily="2" charset="0"/>
              </a:rPr>
              <a:t>Children may recognise this as the furry feeling on their teeth</a:t>
            </a:r>
          </a:p>
          <a:p>
            <a:endParaRPr lang="en-GB" sz="2000" dirty="0">
              <a:latin typeface="Raleway" pitchFamily="2" charset="0"/>
            </a:endParaRPr>
          </a:p>
          <a:p>
            <a:r>
              <a:rPr lang="en-GB" sz="2000" dirty="0">
                <a:latin typeface="Raleway" pitchFamily="2" charset="0"/>
              </a:rPr>
              <a:t>Plaque must be brushed away to prevent tooth decay</a:t>
            </a:r>
          </a:p>
          <a:p>
            <a:endParaRPr lang="en-GB" sz="2000" dirty="0">
              <a:latin typeface="Raleway" pitchFamily="2" charset="0"/>
            </a:endParaRPr>
          </a:p>
          <a:p>
            <a:endParaRPr lang="en-GB" sz="900" dirty="0">
              <a:latin typeface="Raleway" pitchFamily="2" charset="0"/>
            </a:endParaRPr>
          </a:p>
        </p:txBody>
      </p:sp>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02564"/>
                </a:solidFill>
                <a:effectLst/>
                <a:uLnTx/>
                <a:uFillTx/>
                <a:latin typeface="Raleway" pitchFamily="2" charset="0"/>
              </a:rPr>
              <a:t>e-Bug.eu</a:t>
            </a:r>
          </a:p>
        </p:txBody>
      </p:sp>
      <p:sp>
        <p:nvSpPr>
          <p:cNvPr id="9" name="TextBox 8">
            <a:extLst>
              <a:ext uri="{FF2B5EF4-FFF2-40B4-BE49-F238E27FC236}">
                <a16:creationId xmlns:a16="http://schemas.microsoft.com/office/drawing/2014/main" id="{27C26B3D-CDE8-457E-AF55-B8AE63D011D5}"/>
              </a:ext>
            </a:extLst>
          </p:cNvPr>
          <p:cNvSpPr txBox="1"/>
          <p:nvPr/>
        </p:nvSpPr>
        <p:spPr>
          <a:xfrm>
            <a:off x="2224823" y="5873032"/>
            <a:ext cx="4385549" cy="369332"/>
          </a:xfrm>
          <a:prstGeom prst="rect">
            <a:avLst/>
          </a:prstGeom>
          <a:noFill/>
          <a:ln w="38100">
            <a:solidFill>
              <a:schemeClr val="accent1"/>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16436"/>
                </a:solidFill>
                <a:effectLst/>
                <a:uLnTx/>
                <a:uFillTx/>
                <a:latin typeface="Raleway" pitchFamily="2" charset="0"/>
                <a:cs typeface="Arial" panose="020B0604020202020204" pitchFamily="34" charset="0"/>
              </a:rPr>
              <a:t>How many adult teeth do we have?</a:t>
            </a:r>
          </a:p>
        </p:txBody>
      </p:sp>
    </p:spTree>
    <p:extLst>
      <p:ext uri="{BB962C8B-B14F-4D97-AF65-F5344CB8AC3E}">
        <p14:creationId xmlns:p14="http://schemas.microsoft.com/office/powerpoint/2010/main" val="351178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6F0F30DE-E515-49A1-AA97-C950A20C6EBA}"/>
              </a:ext>
            </a:extLst>
          </p:cNvPr>
          <p:cNvSpPr txBox="1">
            <a:spLocks noGrp="1"/>
          </p:cNvSpPr>
          <p:nvPr>
            <p:ph type="title"/>
          </p:nvPr>
        </p:nvSpPr>
        <p:spPr>
          <a:xfrm>
            <a:off x="526943" y="383708"/>
            <a:ext cx="8229600" cy="707886"/>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dirty="0">
                <a:latin typeface="Raleway" pitchFamily="2" charset="0"/>
              </a:rPr>
              <a:t>What causes tooth decay? </a:t>
            </a:r>
          </a:p>
        </p:txBody>
      </p:sp>
      <p:sp>
        <p:nvSpPr>
          <p:cNvPr id="3" name="Content Placeholder 2">
            <a:extLst>
              <a:ext uri="{FF2B5EF4-FFF2-40B4-BE49-F238E27FC236}">
                <a16:creationId xmlns:a16="http://schemas.microsoft.com/office/drawing/2014/main" id="{99E1B2E3-2EBF-49D3-A8DC-811E7BCC19F1}"/>
              </a:ext>
            </a:extLst>
          </p:cNvPr>
          <p:cNvSpPr>
            <a:spLocks noGrp="1"/>
          </p:cNvSpPr>
          <p:nvPr>
            <p:ph idx="1"/>
          </p:nvPr>
        </p:nvSpPr>
        <p:spPr>
          <a:xfrm>
            <a:off x="209226" y="1199316"/>
            <a:ext cx="8828448" cy="3482197"/>
          </a:xfrm>
        </p:spPr>
        <p:txBody>
          <a:bodyPr>
            <a:noAutofit/>
          </a:bodyPr>
          <a:lstStyle/>
          <a:p>
            <a:r>
              <a:rPr lang="en-GB" sz="2000" dirty="0">
                <a:latin typeface="Raleway" pitchFamily="2" charset="0"/>
              </a:rPr>
              <a:t>The bacteria in plaque use the sugars and make acid. Over time this begins to dissolve the mineral from the outer surface of our teeth (the enamel)</a:t>
            </a:r>
          </a:p>
          <a:p>
            <a:r>
              <a:rPr lang="en-GB" sz="2000" dirty="0">
                <a:latin typeface="Raleway" pitchFamily="2" charset="0"/>
              </a:rPr>
              <a:t>As more enamel is dissolved by the acid, a hole (cavity) appears which can spread into the second layer of tooth (the dentine)</a:t>
            </a:r>
          </a:p>
          <a:p>
            <a:r>
              <a:rPr lang="en-GB" sz="2000" dirty="0">
                <a:latin typeface="Raleway" pitchFamily="2" charset="0"/>
              </a:rPr>
              <a:t>As the decay process continues, the cavity continues to grow and can irritate the nerve inside the tooth, causing pain</a:t>
            </a:r>
          </a:p>
          <a:p>
            <a:r>
              <a:rPr lang="en-GB" sz="2000" dirty="0">
                <a:latin typeface="Raleway" pitchFamily="2" charset="0"/>
              </a:rPr>
              <a:t>If no dental treatment is given, the tooth decay may lead to an infection </a:t>
            </a:r>
          </a:p>
          <a:p>
            <a:r>
              <a:rPr lang="en-GB" sz="2000" dirty="0">
                <a:latin typeface="Raleway" pitchFamily="2" charset="0"/>
              </a:rPr>
              <a:t>One way to treat this infection is to remove the infected tooth</a:t>
            </a:r>
          </a:p>
          <a:p>
            <a:r>
              <a:rPr lang="en-GB" sz="2000" dirty="0">
                <a:latin typeface="Raleway" pitchFamily="2" charset="0"/>
              </a:rPr>
              <a:t>To avoid this, regularly see a dentist who can pick up on the early stages of tooth decay and provide treatment before any pain occurs</a:t>
            </a:r>
          </a:p>
          <a:p>
            <a:endParaRPr lang="en-GB" sz="2000" dirty="0">
              <a:latin typeface="Raleway" pitchFamily="2" charset="0"/>
            </a:endParaRPr>
          </a:p>
        </p:txBody>
      </p:sp>
      <p:sp>
        <p:nvSpPr>
          <p:cNvPr id="6" name="TextBox 5">
            <a:extLst>
              <a:ext uri="{FF2B5EF4-FFF2-40B4-BE49-F238E27FC236}">
                <a16:creationId xmlns:a16="http://schemas.microsoft.com/office/drawing/2014/main" id="{4EDE1D2F-8747-4A97-AB85-27F6A6FF0400}"/>
              </a:ext>
            </a:extLst>
          </p:cNvPr>
          <p:cNvSpPr txBox="1"/>
          <p:nvPr/>
        </p:nvSpPr>
        <p:spPr>
          <a:xfrm>
            <a:off x="593234" y="5197019"/>
            <a:ext cx="8136339" cy="923330"/>
          </a:xfrm>
          <a:prstGeom prst="rect">
            <a:avLst/>
          </a:prstGeom>
          <a:noFill/>
          <a:ln w="38100">
            <a:solidFill>
              <a:schemeClr val="tx2"/>
            </a:solidFill>
          </a:ln>
        </p:spPr>
        <p:txBody>
          <a:bodyPr wrap="square" rtlCol="0">
            <a:spAutoFit/>
          </a:bodyPr>
          <a:lstStyle/>
          <a:p>
            <a:r>
              <a:rPr lang="en-GB" dirty="0">
                <a:latin typeface="Raleway" pitchFamily="2" charset="0"/>
              </a:rPr>
              <a:t>Did you know? Saliva has protective properties. Because we produce less saliva at night, it is important to avoid sugars in the evening and to clean teeth with a fluoride toothpaste just before bed.</a:t>
            </a:r>
          </a:p>
        </p:txBody>
      </p:sp>
      <p:sp>
        <p:nvSpPr>
          <p:cNvPr id="5" name="Footer Placeholder 4">
            <a:extLst>
              <a:ext uri="{FF2B5EF4-FFF2-40B4-BE49-F238E27FC236}">
                <a16:creationId xmlns:a16="http://schemas.microsoft.com/office/drawing/2014/main" id="{2188AAF1-2801-424F-AADD-5C255448A338}"/>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7494022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D7E04A4-6903-4AA4-AA11-B387063458D7}"/>
              </a:ext>
            </a:extLst>
          </p:cNvPr>
          <p:cNvSpPr txBox="1">
            <a:spLocks noGrp="1"/>
          </p:cNvSpPr>
          <p:nvPr>
            <p:ph type="title"/>
          </p:nvPr>
        </p:nvSpPr>
        <p:spPr>
          <a:xfrm>
            <a:off x="549729" y="209167"/>
            <a:ext cx="8229600" cy="707886"/>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dirty="0">
                <a:latin typeface="Raleway" pitchFamily="2" charset="0"/>
              </a:rPr>
              <a:t>Sugar and oral health </a:t>
            </a:r>
          </a:p>
        </p:txBody>
      </p:sp>
      <p:sp>
        <p:nvSpPr>
          <p:cNvPr id="3" name="Content Placeholder 2">
            <a:extLst>
              <a:ext uri="{FF2B5EF4-FFF2-40B4-BE49-F238E27FC236}">
                <a16:creationId xmlns:a16="http://schemas.microsoft.com/office/drawing/2014/main" id="{18E63C91-2190-4BD3-B888-F7AD500308BE}"/>
              </a:ext>
            </a:extLst>
          </p:cNvPr>
          <p:cNvSpPr>
            <a:spLocks noGrp="1"/>
          </p:cNvSpPr>
          <p:nvPr>
            <p:ph idx="1"/>
          </p:nvPr>
        </p:nvSpPr>
        <p:spPr>
          <a:xfrm>
            <a:off x="457200" y="1163576"/>
            <a:ext cx="8229600" cy="4525963"/>
          </a:xfrm>
        </p:spPr>
        <p:txBody>
          <a:bodyPr>
            <a:normAutofit/>
          </a:bodyPr>
          <a:lstStyle/>
          <a:p>
            <a:r>
              <a:rPr lang="en-GB" sz="2400" dirty="0">
                <a:latin typeface="Raleway" pitchFamily="2" charset="0"/>
              </a:rPr>
              <a:t>A </a:t>
            </a:r>
            <a:r>
              <a:rPr lang="en-GB" sz="2400" b="1" dirty="0">
                <a:latin typeface="Raleway" pitchFamily="2" charset="0"/>
              </a:rPr>
              <a:t>“sugar attack”</a:t>
            </a:r>
            <a:r>
              <a:rPr lang="en-GB" sz="2400" dirty="0">
                <a:latin typeface="Raleway" pitchFamily="2" charset="0"/>
              </a:rPr>
              <a:t> to our teeth occurs when we consume sugary foods and drinks which contain free sugars</a:t>
            </a:r>
          </a:p>
          <a:p>
            <a:r>
              <a:rPr lang="en-GB" sz="2400" dirty="0">
                <a:latin typeface="Raleway" pitchFamily="2" charset="0"/>
              </a:rPr>
              <a:t>Free sugars are added by the cook, consumer or manufacturer, or are naturally present in honey, syrups and natural fruit juices</a:t>
            </a:r>
          </a:p>
          <a:p>
            <a:r>
              <a:rPr lang="en-GB" sz="2400" dirty="0">
                <a:latin typeface="Raleway" pitchFamily="2" charset="0"/>
              </a:rPr>
              <a:t>The consequences of “sugar attacks” and poor oral hygiene contribute to tooth decay</a:t>
            </a:r>
          </a:p>
        </p:txBody>
      </p:sp>
      <p:sp>
        <p:nvSpPr>
          <p:cNvPr id="4" name="TextBox 3">
            <a:extLst>
              <a:ext uri="{FF2B5EF4-FFF2-40B4-BE49-F238E27FC236}">
                <a16:creationId xmlns:a16="http://schemas.microsoft.com/office/drawing/2014/main" id="{680A1381-4116-4817-87F5-7A6D24AA3A80}"/>
              </a:ext>
            </a:extLst>
          </p:cNvPr>
          <p:cNvSpPr txBox="1"/>
          <p:nvPr/>
        </p:nvSpPr>
        <p:spPr>
          <a:xfrm>
            <a:off x="402771" y="4176956"/>
            <a:ext cx="8523515" cy="2031325"/>
          </a:xfrm>
          <a:prstGeom prst="rect">
            <a:avLst/>
          </a:prstGeom>
          <a:noFill/>
          <a:ln w="38100">
            <a:solidFill>
              <a:schemeClr val="tx2"/>
            </a:solidFill>
          </a:ln>
        </p:spPr>
        <p:txBody>
          <a:bodyPr wrap="square" rtlCol="0">
            <a:spAutoFit/>
          </a:bodyPr>
          <a:lstStyle/>
          <a:p>
            <a:r>
              <a:rPr lang="en-GB" dirty="0">
                <a:latin typeface="Raleway" pitchFamily="2" charset="0"/>
              </a:rPr>
              <a:t>Did you know? One teaspoon of sugar = 4g. </a:t>
            </a:r>
          </a:p>
          <a:p>
            <a:r>
              <a:rPr lang="en-GB" dirty="0">
                <a:latin typeface="Raleway" pitchFamily="2" charset="0"/>
              </a:rPr>
              <a:t>The maximum recommended sugar intake per day for: </a:t>
            </a:r>
          </a:p>
          <a:p>
            <a:pPr lvl="1"/>
            <a:r>
              <a:rPr lang="en-GB" dirty="0">
                <a:latin typeface="Raleway" pitchFamily="2" charset="0"/>
              </a:rPr>
              <a:t>4 to 6yrs = 19g (5 tsp)</a:t>
            </a:r>
          </a:p>
          <a:p>
            <a:pPr lvl="1"/>
            <a:r>
              <a:rPr lang="en-GB" dirty="0">
                <a:latin typeface="Raleway" pitchFamily="2" charset="0"/>
              </a:rPr>
              <a:t>7 to 10yrs = 24g (6tsp) </a:t>
            </a:r>
          </a:p>
          <a:p>
            <a:pPr lvl="1"/>
            <a:r>
              <a:rPr lang="en-GB" dirty="0">
                <a:latin typeface="Raleway" pitchFamily="2" charset="0"/>
              </a:rPr>
              <a:t>11yrs+ = 30g (7 tsp)</a:t>
            </a:r>
          </a:p>
          <a:p>
            <a:r>
              <a:rPr lang="en-GB" dirty="0">
                <a:latin typeface="Raleway" pitchFamily="2" charset="0"/>
              </a:rPr>
              <a:t>Free sugars should not exceed 5% of total dietary energy for adults and children.</a:t>
            </a:r>
          </a:p>
        </p:txBody>
      </p:sp>
      <p:sp>
        <p:nvSpPr>
          <p:cNvPr id="6" name="Footer Placeholder 5">
            <a:extLst>
              <a:ext uri="{FF2B5EF4-FFF2-40B4-BE49-F238E27FC236}">
                <a16:creationId xmlns:a16="http://schemas.microsoft.com/office/drawing/2014/main" id="{5FD1F263-BC58-4187-9CDF-BF5E9477306F}"/>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3356316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0E1BD-7089-4635-9832-E6DA543F6349}"/>
              </a:ext>
            </a:extLst>
          </p:cNvPr>
          <p:cNvSpPr>
            <a:spLocks noGrp="1"/>
          </p:cNvSpPr>
          <p:nvPr>
            <p:ph type="title"/>
          </p:nvPr>
        </p:nvSpPr>
        <p:spPr>
          <a:xfrm>
            <a:off x="630000" y="363600"/>
            <a:ext cx="6424112" cy="1324800"/>
          </a:xfrm>
        </p:spPr>
        <p:txBody>
          <a:bodyPr>
            <a:normAutofit/>
          </a:bodyPr>
          <a:lstStyle/>
          <a:p>
            <a:r>
              <a:rPr lang="en-GB" dirty="0">
                <a:latin typeface="Raleway" pitchFamily="2" charset="0"/>
              </a:rPr>
              <a:t>Preventing Tooth Decay</a:t>
            </a:r>
          </a:p>
        </p:txBody>
      </p:sp>
      <p:sp>
        <p:nvSpPr>
          <p:cNvPr id="8" name="Content Placeholder 2">
            <a:extLst>
              <a:ext uri="{FF2B5EF4-FFF2-40B4-BE49-F238E27FC236}">
                <a16:creationId xmlns:a16="http://schemas.microsoft.com/office/drawing/2014/main" id="{56510EEA-3182-4C74-915E-FFAA35FC17A2}"/>
              </a:ext>
            </a:extLst>
          </p:cNvPr>
          <p:cNvSpPr>
            <a:spLocks noGrp="1"/>
          </p:cNvSpPr>
          <p:nvPr>
            <p:ph idx="1"/>
          </p:nvPr>
        </p:nvSpPr>
        <p:spPr>
          <a:xfrm>
            <a:off x="552414" y="1557198"/>
            <a:ext cx="8039171" cy="4672780"/>
          </a:xfrm>
        </p:spPr>
        <p:txBody>
          <a:bodyPr>
            <a:noAutofit/>
          </a:bodyPr>
          <a:lstStyle/>
          <a:p>
            <a:r>
              <a:rPr lang="en-GB" sz="2000" dirty="0">
                <a:latin typeface="Raleway" pitchFamily="2" charset="0"/>
              </a:rPr>
              <a:t>Reduce the number of times we consume sugary foods and drinks</a:t>
            </a:r>
          </a:p>
          <a:p>
            <a:pPr lvl="1"/>
            <a:r>
              <a:rPr lang="en-GB" sz="2000" dirty="0">
                <a:latin typeface="Raleway" pitchFamily="2" charset="0"/>
              </a:rPr>
              <a:t>Limit sugary drinks to mealtimes</a:t>
            </a:r>
          </a:p>
          <a:p>
            <a:pPr lvl="1"/>
            <a:r>
              <a:rPr lang="en-GB" sz="2000" dirty="0">
                <a:latin typeface="Raleway" pitchFamily="2" charset="0"/>
              </a:rPr>
              <a:t>Consider low sugar items for snacks</a:t>
            </a:r>
          </a:p>
          <a:p>
            <a:endParaRPr lang="en-GB" sz="2000" dirty="0">
              <a:latin typeface="Raleway" pitchFamily="2" charset="0"/>
            </a:endParaRPr>
          </a:p>
          <a:p>
            <a:r>
              <a:rPr lang="en-GB" sz="2000" dirty="0">
                <a:latin typeface="Raleway" pitchFamily="2" charset="0"/>
              </a:rPr>
              <a:t>Regular toothbrushing at least twice a day</a:t>
            </a:r>
          </a:p>
          <a:p>
            <a:pPr lvl="1"/>
            <a:r>
              <a:rPr lang="en-GB" sz="2000" dirty="0">
                <a:latin typeface="Raleway" pitchFamily="2" charset="0"/>
              </a:rPr>
              <a:t>In the morning and after bed is a good routine for children</a:t>
            </a:r>
          </a:p>
          <a:p>
            <a:pPr lvl="1"/>
            <a:endParaRPr lang="en-GB" sz="2000" dirty="0">
              <a:latin typeface="Raleway" pitchFamily="2" charset="0"/>
            </a:endParaRPr>
          </a:p>
          <a:p>
            <a:r>
              <a:rPr lang="en-GB" sz="2000" dirty="0">
                <a:latin typeface="Raleway" pitchFamily="2" charset="0"/>
              </a:rPr>
              <a:t>Fluoride toothpaste can help slow tooth decay and strengthen teeth</a:t>
            </a:r>
          </a:p>
          <a:p>
            <a:endParaRPr lang="en-GB" sz="2000" dirty="0">
              <a:latin typeface="Raleway" pitchFamily="2" charset="0"/>
            </a:endParaRPr>
          </a:p>
          <a:p>
            <a:r>
              <a:rPr lang="en-GB" sz="2000" dirty="0">
                <a:latin typeface="Raleway" pitchFamily="2" charset="0"/>
              </a:rPr>
              <a:t>Over 23% of children have tooth decay</a:t>
            </a:r>
            <a:r>
              <a:rPr lang="en-GB" sz="2000" baseline="30000" dirty="0">
                <a:latin typeface="Raleway" pitchFamily="2" charset="0"/>
              </a:rPr>
              <a:t>[1]</a:t>
            </a:r>
            <a:r>
              <a:rPr lang="en-GB" sz="2000" dirty="0">
                <a:latin typeface="Raleway" pitchFamily="2" charset="0"/>
              </a:rPr>
              <a:t> and it is the main reason for children 5-9 years being admitted to hospital.</a:t>
            </a:r>
            <a:r>
              <a:rPr lang="en-GB" sz="2000" baseline="30000" dirty="0">
                <a:latin typeface="Raleway" pitchFamily="2" charset="0"/>
              </a:rPr>
              <a:t>[2, 3]</a:t>
            </a:r>
          </a:p>
        </p:txBody>
      </p:sp>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02564"/>
                </a:solidFill>
                <a:effectLst/>
                <a:uLnTx/>
                <a:uFillTx/>
                <a:latin typeface="Raleway" pitchFamily="2" charset="0"/>
              </a:rPr>
              <a:t>e-Bug.eu</a:t>
            </a:r>
          </a:p>
        </p:txBody>
      </p:sp>
    </p:spTree>
    <p:extLst>
      <p:ext uri="{BB962C8B-B14F-4D97-AF65-F5344CB8AC3E}">
        <p14:creationId xmlns:p14="http://schemas.microsoft.com/office/powerpoint/2010/main" val="39256751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CB803-8187-4117-B47C-A8B56055F1D2}"/>
              </a:ext>
            </a:extLst>
          </p:cNvPr>
          <p:cNvSpPr>
            <a:spLocks noGrp="1"/>
          </p:cNvSpPr>
          <p:nvPr>
            <p:ph type="title"/>
          </p:nvPr>
        </p:nvSpPr>
        <p:spPr>
          <a:xfrm>
            <a:off x="628650" y="-20096"/>
            <a:ext cx="7886700" cy="1325563"/>
          </a:xfrm>
        </p:spPr>
        <p:txBody>
          <a:bodyPr/>
          <a:lstStyle/>
          <a:p>
            <a:r>
              <a:rPr lang="en-GB" dirty="0">
                <a:latin typeface="Raleway" pitchFamily="2" charset="0"/>
              </a:rPr>
              <a:t>Preventing Tooth Decay Cont. </a:t>
            </a:r>
          </a:p>
        </p:txBody>
      </p:sp>
      <p:pic>
        <p:nvPicPr>
          <p:cNvPr id="5" name="Content Placeholder 4" descr="Top three interventions for preventing tooth decay&#10;1) reduce the consumption of foods and drinks that contain sugars&#10;2) brush teeth twice daily with fluoride tooth paste&#10;3) take your child to the dentist when their first tooth erupts&#10;- unders 3s should use a smear of toothpaste&#10;3-6 years olds should use a pea sized amount&#10;parents/ carers should brush or supervise tooth brushing until their child is at least 7">
            <a:extLst>
              <a:ext uri="{FF2B5EF4-FFF2-40B4-BE49-F238E27FC236}">
                <a16:creationId xmlns:a16="http://schemas.microsoft.com/office/drawing/2014/main" id="{0BD597A1-E2C8-4C2B-8FE5-033FAFCE435E}"/>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13046"/>
          <a:stretch/>
        </p:blipFill>
        <p:spPr>
          <a:xfrm>
            <a:off x="-10966" y="930286"/>
            <a:ext cx="9165932" cy="5313405"/>
          </a:xfrm>
        </p:spPr>
      </p:pic>
      <p:sp>
        <p:nvSpPr>
          <p:cNvPr id="4" name="Footer Placeholder 3">
            <a:extLst>
              <a:ext uri="{FF2B5EF4-FFF2-40B4-BE49-F238E27FC236}">
                <a16:creationId xmlns:a16="http://schemas.microsoft.com/office/drawing/2014/main" id="{951AD432-A53F-45D3-BB97-DF76056BE065}"/>
              </a:ext>
            </a:extLst>
          </p:cNvPr>
          <p:cNvSpPr>
            <a:spLocks noGrp="1"/>
          </p:cNvSpPr>
          <p:nvPr>
            <p:ph type="ftr" sz="quarter" idx="11"/>
          </p:nvPr>
        </p:nvSpPr>
        <p:spPr/>
        <p:txBody>
          <a:bodyPr/>
          <a:lstStyle/>
          <a:p>
            <a:pPr lvl="0">
              <a:defRPr/>
            </a:pPr>
            <a:r>
              <a:rPr lang="en-GB" dirty="0">
                <a:solidFill>
                  <a:srgbClr val="302564"/>
                </a:solidFill>
                <a:latin typeface="Raleway" pitchFamily="2" charset="0"/>
              </a:rPr>
              <a:t>e-Bug.eu</a:t>
            </a:r>
          </a:p>
        </p:txBody>
      </p:sp>
    </p:spTree>
    <p:extLst>
      <p:ext uri="{BB962C8B-B14F-4D97-AF65-F5344CB8AC3E}">
        <p14:creationId xmlns:p14="http://schemas.microsoft.com/office/powerpoint/2010/main" val="34734010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1F71E-C859-4EF2-B086-7F722C79676A}"/>
              </a:ext>
            </a:extLst>
          </p:cNvPr>
          <p:cNvSpPr>
            <a:spLocks noGrp="1"/>
          </p:cNvSpPr>
          <p:nvPr>
            <p:ph type="title"/>
          </p:nvPr>
        </p:nvSpPr>
        <p:spPr/>
        <p:txBody>
          <a:bodyPr/>
          <a:lstStyle/>
          <a:p>
            <a:r>
              <a:rPr lang="en-GB" dirty="0">
                <a:latin typeface="Raleway" pitchFamily="2" charset="0"/>
              </a:rPr>
              <a:t>Lesson Plans</a:t>
            </a:r>
          </a:p>
        </p:txBody>
      </p:sp>
      <p:sp>
        <p:nvSpPr>
          <p:cNvPr id="4" name="Footer Placeholder 3">
            <a:extLst>
              <a:ext uri="{FF2B5EF4-FFF2-40B4-BE49-F238E27FC236}">
                <a16:creationId xmlns:a16="http://schemas.microsoft.com/office/drawing/2014/main" id="{1FC558CE-238F-4290-99C7-22E3C7BEAAE3}"/>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52912124"/>
      </p:ext>
    </p:extLst>
  </p:cSld>
  <p:clrMapOvr>
    <a:masterClrMapping/>
  </p:clrMapOvr>
</p:sld>
</file>

<file path=ppt/theme/theme1.xml><?xml version="1.0" encoding="utf-8"?>
<a:theme xmlns:a="http://schemas.openxmlformats.org/drawingml/2006/main" name="e-Bug theme">
  <a:themeElements>
    <a:clrScheme name="e-Bug master">
      <a:dk1>
        <a:srgbClr val="302564"/>
      </a:dk1>
      <a:lt1>
        <a:sysClr val="window" lastClr="FFFFFF"/>
      </a:lt1>
      <a:dk2>
        <a:srgbClr val="007C91"/>
      </a:dk2>
      <a:lt2>
        <a:srgbClr val="E7E6E6"/>
      </a:lt2>
      <a:accent1>
        <a:srgbClr val="F16436"/>
      </a:accent1>
      <a:accent2>
        <a:srgbClr val="FAC02B"/>
      </a:accent2>
      <a:accent3>
        <a:srgbClr val="8DC641"/>
      </a:accent3>
      <a:accent4>
        <a:srgbClr val="12B38F"/>
      </a:accent4>
      <a:accent5>
        <a:srgbClr val="2862A5"/>
      </a:accent5>
      <a:accent6>
        <a:srgbClr val="712B8F"/>
      </a:accent6>
      <a:hlink>
        <a:srgbClr val="302564"/>
      </a:hlink>
      <a:folHlink>
        <a:srgbClr val="712B8F"/>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Bug theme" id="{E6EA9DE8-92EC-4AA0-929A-03EF0EB79026}" vid="{5FB1F999-A2AA-4B7F-BF32-583CF02285B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333</TotalTime>
  <Words>1682</Words>
  <Application>Microsoft Office PowerPoint</Application>
  <PresentationFormat>On-screen Show (4:3)</PresentationFormat>
  <Paragraphs>150</Paragraphs>
  <Slides>17</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Raleway</vt:lpstr>
      <vt:lpstr>Segoe UI</vt:lpstr>
      <vt:lpstr>e-Bug theme</vt:lpstr>
      <vt:lpstr>Oral Hygiene EYFS – KS2</vt:lpstr>
      <vt:lpstr>Teaching Resources Available for:</vt:lpstr>
      <vt:lpstr>Learning Outcomes for Educators</vt:lpstr>
      <vt:lpstr>Introduction to Oral Hygiene</vt:lpstr>
      <vt:lpstr>What causes tooth decay? </vt:lpstr>
      <vt:lpstr>Sugar and oral health </vt:lpstr>
      <vt:lpstr>Preventing Tooth Decay</vt:lpstr>
      <vt:lpstr>Preventing Tooth Decay Cont. </vt:lpstr>
      <vt:lpstr>Lesson Plans</vt:lpstr>
      <vt:lpstr>Learning Outcomes for Students</vt:lpstr>
      <vt:lpstr>EYFS – Tooth Brushing Mime</vt:lpstr>
      <vt:lpstr>KS1 – Egg Shell Experiment</vt:lpstr>
      <vt:lpstr>KS2 – Attack the Plaque</vt:lpstr>
      <vt:lpstr>KS2 – Demonstration</vt:lpstr>
      <vt:lpstr>Debrief </vt:lpstr>
      <vt:lpstr>Discussion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Brieze.Read@ukhsa.gov.uk</dc:creator>
  <cp:lastModifiedBy>Brieze Read</cp:lastModifiedBy>
  <cp:revision>33</cp:revision>
  <dcterms:created xsi:type="dcterms:W3CDTF">2020-02-10T15:45:02Z</dcterms:created>
  <dcterms:modified xsi:type="dcterms:W3CDTF">2022-08-26T10:36:18Z</dcterms:modified>
</cp:coreProperties>
</file>